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8" r:id="rId3"/>
    <p:sldId id="259" r:id="rId4"/>
    <p:sldId id="27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2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25.05.2014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14802" y="2276872"/>
            <a:ext cx="55143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Визначні</a:t>
            </a: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54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місця</a:t>
            </a: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Кіровограда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33265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Презентація по темі: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522920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Виконав студент 11(1) групи ПГФ </a:t>
            </a:r>
            <a:r>
              <a:rPr lang="uk-UA" dirty="0" err="1" smtClean="0"/>
              <a:t>Бричко</a:t>
            </a:r>
            <a:r>
              <a:rPr lang="uk-UA" dirty="0" smtClean="0"/>
              <a:t> Юрій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8540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504" y="620688"/>
            <a:ext cx="7560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 </a:t>
            </a:r>
            <a:r>
              <a:rPr lang="ru-RU" dirty="0" err="1"/>
              <a:t>заснування</a:t>
            </a:r>
            <a:r>
              <a:rPr lang="ru-RU" dirty="0"/>
              <a:t> в </a:t>
            </a:r>
            <a:r>
              <a:rPr lang="ru-RU" dirty="0" err="1"/>
              <a:t>Кіровограді</a:t>
            </a:r>
            <a:r>
              <a:rPr lang="ru-RU" dirty="0"/>
              <a:t> в XVIII </a:t>
            </a:r>
            <a:r>
              <a:rPr lang="ru-RU" dirty="0" err="1"/>
              <a:t>столітті</a:t>
            </a:r>
            <a:r>
              <a:rPr lang="ru-RU" dirty="0"/>
              <a:t> форту,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поклав</a:t>
            </a:r>
            <a:r>
              <a:rPr lang="ru-RU" dirty="0"/>
              <a:t> початок </a:t>
            </a:r>
            <a:r>
              <a:rPr lang="ru-RU" dirty="0" err="1"/>
              <a:t>поселенню</a:t>
            </a:r>
            <a:r>
              <a:rPr lang="ru-RU" dirty="0"/>
              <a:t> </a:t>
            </a:r>
            <a:r>
              <a:rPr lang="ru-RU" dirty="0" err="1"/>
              <a:t>Єлисаветград</a:t>
            </a:r>
            <a:r>
              <a:rPr lang="ru-RU" dirty="0"/>
              <a:t>, на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сучасного</a:t>
            </a:r>
            <a:r>
              <a:rPr lang="ru-RU" dirty="0"/>
              <a:t> </a:t>
            </a:r>
            <a:r>
              <a:rPr lang="ru-RU" dirty="0" err="1"/>
              <a:t>міста</a:t>
            </a:r>
            <a:r>
              <a:rPr lang="ru-RU" dirty="0"/>
              <a:t> </a:t>
            </a:r>
            <a:r>
              <a:rPr lang="ru-RU" dirty="0" err="1"/>
              <a:t>вже</a:t>
            </a:r>
            <a:r>
              <a:rPr lang="ru-RU" dirty="0"/>
              <a:t> </a:t>
            </a:r>
            <a:r>
              <a:rPr lang="ru-RU" dirty="0" err="1"/>
              <a:t>існувало</a:t>
            </a:r>
            <a:r>
              <a:rPr lang="ru-RU" dirty="0"/>
              <a:t> </a:t>
            </a:r>
            <a:r>
              <a:rPr lang="ru-RU" dirty="0" err="1"/>
              <a:t>поселення</a:t>
            </a:r>
            <a:r>
              <a:rPr lang="ru-RU" dirty="0"/>
              <a:t> </a:t>
            </a:r>
            <a:r>
              <a:rPr lang="ru-RU" dirty="0" err="1"/>
              <a:t>козаків-степовиків</a:t>
            </a:r>
            <a:r>
              <a:rPr lang="ru-RU" dirty="0"/>
              <a:t>. </a:t>
            </a:r>
            <a:r>
              <a:rPr lang="ru-RU" dirty="0" err="1"/>
              <a:t>Згідно</a:t>
            </a:r>
            <a:r>
              <a:rPr lang="ru-RU" dirty="0"/>
              <a:t> до </a:t>
            </a:r>
            <a:r>
              <a:rPr lang="ru-RU" dirty="0" err="1"/>
              <a:t>деяких</a:t>
            </a:r>
            <a:r>
              <a:rPr lang="ru-RU" dirty="0"/>
              <a:t> </a:t>
            </a:r>
            <a:r>
              <a:rPr lang="ru-RU" dirty="0" err="1"/>
              <a:t>документів</a:t>
            </a:r>
            <a:r>
              <a:rPr lang="ru-RU" dirty="0"/>
              <a:t>, </a:t>
            </a:r>
            <a:r>
              <a:rPr lang="ru-RU" dirty="0" err="1"/>
              <a:t>можлива</a:t>
            </a:r>
            <a:r>
              <a:rPr lang="ru-RU" dirty="0"/>
              <a:t> </a:t>
            </a:r>
            <a:r>
              <a:rPr lang="ru-RU" dirty="0" err="1"/>
              <a:t>історична</a:t>
            </a:r>
            <a:r>
              <a:rPr lang="ru-RU" dirty="0"/>
              <a:t> </a:t>
            </a:r>
            <a:r>
              <a:rPr lang="ru-RU" dirty="0" err="1"/>
              <a:t>назва</a:t>
            </a:r>
            <a:r>
              <a:rPr lang="ru-RU" dirty="0"/>
              <a:t> </a:t>
            </a:r>
            <a:r>
              <a:rPr lang="ru-RU" dirty="0" err="1"/>
              <a:t>Кіровограда</a:t>
            </a:r>
            <a:r>
              <a:rPr lang="ru-RU" dirty="0"/>
              <a:t> — </a:t>
            </a:r>
            <a:r>
              <a:rPr lang="ru-RU" dirty="0" err="1"/>
              <a:t>Новокозачин</a:t>
            </a:r>
            <a:r>
              <a:rPr lang="ru-RU" dirty="0"/>
              <a:t>. За </a:t>
            </a:r>
            <a:r>
              <a:rPr lang="ru-RU" dirty="0" err="1"/>
              <a:t>цієї</a:t>
            </a:r>
            <a:r>
              <a:rPr lang="ru-RU" dirty="0"/>
              <a:t> причини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розпаду</a:t>
            </a:r>
            <a:r>
              <a:rPr lang="ru-RU" dirty="0"/>
              <a:t> </a:t>
            </a:r>
            <a:r>
              <a:rPr lang="ru-RU" dirty="0" err="1"/>
              <a:t>Радянського</a:t>
            </a:r>
            <a:r>
              <a:rPr lang="ru-RU" dirty="0"/>
              <a:t> Союзу, коли </a:t>
            </a:r>
            <a:r>
              <a:rPr lang="ru-RU" dirty="0" err="1"/>
              <a:t>Україна</a:t>
            </a:r>
            <a:r>
              <a:rPr lang="ru-RU" dirty="0"/>
              <a:t> </a:t>
            </a:r>
            <a:r>
              <a:rPr lang="ru-RU" dirty="0" err="1"/>
              <a:t>отримала</a:t>
            </a:r>
            <a:r>
              <a:rPr lang="ru-RU" dirty="0"/>
              <a:t> </a:t>
            </a:r>
            <a:r>
              <a:rPr lang="ru-RU" dirty="0" err="1"/>
              <a:t>незалежність</a:t>
            </a:r>
            <a:r>
              <a:rPr lang="ru-RU" dirty="0"/>
              <a:t>,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прийнято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 </a:t>
            </a:r>
            <a:r>
              <a:rPr lang="ru-RU" dirty="0" err="1"/>
              <a:t>перейменувати</a:t>
            </a:r>
            <a:r>
              <a:rPr lang="ru-RU" dirty="0"/>
              <a:t> </a:t>
            </a:r>
            <a:r>
              <a:rPr lang="ru-RU" dirty="0" err="1"/>
              <a:t>площу</a:t>
            </a:r>
            <a:r>
              <a:rPr lang="ru-RU" dirty="0"/>
              <a:t> </a:t>
            </a:r>
            <a:r>
              <a:rPr lang="ru-RU" dirty="0" err="1"/>
              <a:t>Декабристів</a:t>
            </a:r>
            <a:r>
              <a:rPr lang="ru-RU" dirty="0"/>
              <a:t> в </a:t>
            </a:r>
            <a:r>
              <a:rPr lang="ru-RU" dirty="0" err="1"/>
              <a:t>площу</a:t>
            </a:r>
            <a:r>
              <a:rPr lang="ru-RU" dirty="0"/>
              <a:t> Богдана </a:t>
            </a:r>
            <a:r>
              <a:rPr lang="ru-RU" dirty="0" err="1"/>
              <a:t>Хмельницького</a:t>
            </a:r>
            <a:r>
              <a:rPr lang="ru-RU" dirty="0"/>
              <a:t> — </a:t>
            </a:r>
            <a:r>
              <a:rPr lang="ru-RU" dirty="0" err="1"/>
              <a:t>однієї</a:t>
            </a:r>
            <a:r>
              <a:rPr lang="ru-RU" dirty="0"/>
              <a:t> з </a:t>
            </a:r>
            <a:r>
              <a:rPr lang="ru-RU" dirty="0" err="1"/>
              <a:t>найбільш</a:t>
            </a:r>
            <a:r>
              <a:rPr lang="ru-RU" dirty="0"/>
              <a:t> </a:t>
            </a:r>
            <a:r>
              <a:rPr lang="ru-RU" dirty="0" err="1"/>
              <a:t>знакових</a:t>
            </a:r>
            <a:r>
              <a:rPr lang="ru-RU" dirty="0"/>
              <a:t> </a:t>
            </a:r>
            <a:r>
              <a:rPr lang="ru-RU" dirty="0" err="1"/>
              <a:t>постатей</a:t>
            </a:r>
            <a:r>
              <a:rPr lang="ru-RU" dirty="0"/>
              <a:t>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історії</a:t>
            </a:r>
            <a:r>
              <a:rPr lang="ru-RU" dirty="0"/>
              <a:t>, </a:t>
            </a:r>
            <a:r>
              <a:rPr lang="ru-RU" dirty="0" err="1"/>
              <a:t>борця</a:t>
            </a:r>
            <a:r>
              <a:rPr lang="ru-RU" dirty="0"/>
              <a:t> за </a:t>
            </a:r>
            <a:r>
              <a:rPr lang="ru-RU" dirty="0" err="1"/>
              <a:t>незалежність</a:t>
            </a:r>
            <a:r>
              <a:rPr lang="ru-RU" dirty="0"/>
              <a:t> </a:t>
            </a:r>
            <a:r>
              <a:rPr lang="ru-RU" dirty="0" err="1"/>
              <a:t>козацьких</a:t>
            </a:r>
            <a:r>
              <a:rPr lang="ru-RU" dirty="0"/>
              <a:t> земель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Польщі</a:t>
            </a:r>
            <a:r>
              <a:rPr lang="ru-RU" dirty="0"/>
              <a:t>.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перейменування</a:t>
            </a:r>
            <a:r>
              <a:rPr lang="ru-RU" dirty="0"/>
              <a:t> </a:t>
            </a:r>
            <a:r>
              <a:rPr lang="ru-RU" dirty="0" err="1"/>
              <a:t>площі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проведений конкурс на </a:t>
            </a:r>
            <a:r>
              <a:rPr lang="ru-RU" dirty="0" err="1"/>
              <a:t>кращу</a:t>
            </a:r>
            <a:r>
              <a:rPr lang="ru-RU" dirty="0"/>
              <a:t> скульптуру для </a:t>
            </a:r>
            <a:r>
              <a:rPr lang="ru-RU" dirty="0" err="1"/>
              <a:t>неї</a:t>
            </a:r>
            <a:r>
              <a:rPr lang="ru-RU" dirty="0"/>
              <a:t> з </a:t>
            </a:r>
            <a:r>
              <a:rPr lang="ru-RU" dirty="0" err="1"/>
              <a:t>подальшою</a:t>
            </a:r>
            <a:r>
              <a:rPr lang="ru-RU" dirty="0"/>
              <a:t> </a:t>
            </a:r>
            <a:r>
              <a:rPr lang="ru-RU" dirty="0" err="1"/>
              <a:t>установкою</a:t>
            </a:r>
            <a:r>
              <a:rPr lang="ru-RU" dirty="0"/>
              <a:t> </a:t>
            </a:r>
            <a:r>
              <a:rPr lang="ru-RU" dirty="0" err="1"/>
              <a:t>пам'ятника</a:t>
            </a:r>
            <a:r>
              <a:rPr lang="ru-RU" dirty="0"/>
              <a:t>. </a:t>
            </a:r>
            <a:r>
              <a:rPr lang="ru-RU" dirty="0" err="1"/>
              <a:t>Пам'ятник</a:t>
            </a:r>
            <a:r>
              <a:rPr lang="ru-RU" dirty="0"/>
              <a:t> </a:t>
            </a:r>
            <a:r>
              <a:rPr lang="ru-RU" dirty="0" err="1"/>
              <a:t>встановлено</a:t>
            </a:r>
            <a:r>
              <a:rPr lang="ru-RU" dirty="0"/>
              <a:t> у 1995 </a:t>
            </a:r>
            <a:r>
              <a:rPr lang="ru-RU" dirty="0" err="1"/>
              <a:t>році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Постать</a:t>
            </a:r>
            <a:r>
              <a:rPr lang="ru-RU" dirty="0"/>
              <a:t> Богдана </a:t>
            </a:r>
            <a:r>
              <a:rPr lang="ru-RU" dirty="0" err="1"/>
              <a:t>Хмельницького</a:t>
            </a:r>
            <a:r>
              <a:rPr lang="ru-RU" dirty="0"/>
              <a:t> </a:t>
            </a:r>
            <a:r>
              <a:rPr lang="ru-RU" dirty="0" err="1"/>
              <a:t>вилита</a:t>
            </a:r>
            <a:r>
              <a:rPr lang="ru-RU" dirty="0"/>
              <a:t> з </a:t>
            </a:r>
            <a:r>
              <a:rPr lang="ru-RU" dirty="0" err="1"/>
              <a:t>бронзи</a:t>
            </a:r>
            <a:r>
              <a:rPr lang="ru-RU" dirty="0"/>
              <a:t>, монумент </a:t>
            </a:r>
            <a:r>
              <a:rPr lang="ru-RU" dirty="0" err="1"/>
              <a:t>має</a:t>
            </a:r>
            <a:r>
              <a:rPr lang="ru-RU" dirty="0"/>
              <a:t> у </a:t>
            </a:r>
            <a:r>
              <a:rPr lang="ru-RU" dirty="0" err="1"/>
              <a:t>висоту</a:t>
            </a:r>
            <a:r>
              <a:rPr lang="ru-RU" dirty="0"/>
              <a:t> 5 </a:t>
            </a:r>
            <a:r>
              <a:rPr lang="ru-RU" dirty="0" err="1"/>
              <a:t>метрів</a:t>
            </a:r>
            <a:r>
              <a:rPr lang="ru-RU" dirty="0"/>
              <a:t>, 2 </a:t>
            </a:r>
            <a:r>
              <a:rPr lang="ru-RU" dirty="0" err="1"/>
              <a:t>метри</a:t>
            </a:r>
            <a:r>
              <a:rPr lang="ru-RU" dirty="0"/>
              <a:t> з </a:t>
            </a:r>
            <a:r>
              <a:rPr lang="ru-RU" dirty="0" err="1"/>
              <a:t>яких</a:t>
            </a:r>
            <a:r>
              <a:rPr lang="ru-RU" dirty="0"/>
              <a:t> становить постамент з </a:t>
            </a:r>
            <a:r>
              <a:rPr lang="ru-RU" dirty="0" err="1"/>
              <a:t>граніту</a:t>
            </a:r>
            <a:r>
              <a:rPr lang="ru-RU" dirty="0"/>
              <a:t>. </a:t>
            </a:r>
            <a:r>
              <a:rPr lang="ru-RU" dirty="0" err="1"/>
              <a:t>Збоку</a:t>
            </a:r>
            <a:r>
              <a:rPr lang="ru-RU" dirty="0"/>
              <a:t> </a:t>
            </a:r>
            <a:r>
              <a:rPr lang="ru-RU" dirty="0" err="1"/>
              <a:t>пам'ятник</a:t>
            </a:r>
            <a:r>
              <a:rPr lang="ru-RU" dirty="0"/>
              <a:t> </a:t>
            </a:r>
            <a:r>
              <a:rPr lang="ru-RU" dirty="0" err="1"/>
              <a:t>доповнений</a:t>
            </a:r>
            <a:r>
              <a:rPr lang="ru-RU" dirty="0"/>
              <a:t> </a:t>
            </a:r>
            <a:r>
              <a:rPr lang="ru-RU" dirty="0" err="1"/>
              <a:t>барельєфом</a:t>
            </a:r>
            <a:r>
              <a:rPr lang="ru-RU" dirty="0"/>
              <a:t> на </a:t>
            </a:r>
            <a:r>
              <a:rPr lang="ru-RU" dirty="0" err="1"/>
              <a:t>козацьку</a:t>
            </a:r>
            <a:r>
              <a:rPr lang="ru-RU" dirty="0"/>
              <a:t> тематику. Сам </a:t>
            </a:r>
            <a:r>
              <a:rPr lang="ru-RU" dirty="0" err="1"/>
              <a:t>гетьман</a:t>
            </a:r>
            <a:r>
              <a:rPr lang="ru-RU" dirty="0"/>
              <a:t> </a:t>
            </a:r>
            <a:r>
              <a:rPr lang="ru-RU" dirty="0" err="1"/>
              <a:t>зображений</a:t>
            </a:r>
            <a:r>
              <a:rPr lang="ru-RU" dirty="0"/>
              <a:t> у </a:t>
            </a:r>
            <a:r>
              <a:rPr lang="ru-RU" dirty="0" err="1"/>
              <a:t>класичному</a:t>
            </a:r>
            <a:r>
              <a:rPr lang="ru-RU" dirty="0"/>
              <a:t> </a:t>
            </a:r>
            <a:r>
              <a:rPr lang="ru-RU" dirty="0" err="1"/>
              <a:t>стилі</a:t>
            </a:r>
            <a:r>
              <a:rPr lang="ru-RU" dirty="0"/>
              <a:t>: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сидить</a:t>
            </a:r>
            <a:r>
              <a:rPr lang="ru-RU" dirty="0"/>
              <a:t>, </a:t>
            </a:r>
            <a:r>
              <a:rPr lang="ru-RU" dirty="0" err="1"/>
              <a:t>тримає</a:t>
            </a:r>
            <a:r>
              <a:rPr lang="ru-RU" dirty="0"/>
              <a:t> </a:t>
            </a:r>
            <a:r>
              <a:rPr lang="ru-RU" dirty="0" err="1"/>
              <a:t>сувій</a:t>
            </a:r>
            <a:r>
              <a:rPr lang="ru-RU" dirty="0"/>
              <a:t> в </a:t>
            </a:r>
            <a:r>
              <a:rPr lang="ru-RU" dirty="0" err="1"/>
              <a:t>правій</a:t>
            </a:r>
            <a:r>
              <a:rPr lang="ru-RU" dirty="0"/>
              <a:t> </a:t>
            </a:r>
            <a:r>
              <a:rPr lang="ru-RU" dirty="0" err="1"/>
              <a:t>руці</a:t>
            </a:r>
            <a:r>
              <a:rPr lang="ru-RU" dirty="0"/>
              <a:t>,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задумливий</a:t>
            </a:r>
            <a:r>
              <a:rPr lang="ru-RU" dirty="0"/>
              <a:t> </a:t>
            </a:r>
            <a:r>
              <a:rPr lang="ru-RU" dirty="0" err="1"/>
              <a:t>погляд</a:t>
            </a:r>
            <a:r>
              <a:rPr lang="ru-RU" dirty="0"/>
              <a:t>, </a:t>
            </a:r>
            <a:r>
              <a:rPr lang="ru-RU" dirty="0" err="1"/>
              <a:t>звернений</a:t>
            </a:r>
            <a:r>
              <a:rPr lang="ru-RU" dirty="0"/>
              <a:t> до </a:t>
            </a:r>
            <a:r>
              <a:rPr lang="ru-RU" dirty="0" err="1"/>
              <a:t>оточуючих</a:t>
            </a:r>
            <a:r>
              <a:rPr lang="ru-RU" dirty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185193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1986" y="4653136"/>
            <a:ext cx="5164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Для </a:t>
            </a:r>
            <a:r>
              <a:rPr lang="ru-RU" dirty="0" err="1"/>
              <a:t>створення</a:t>
            </a:r>
            <a:r>
              <a:rPr lang="ru-RU" dirty="0"/>
              <a:t> монумента </a:t>
            </a:r>
            <a:r>
              <a:rPr lang="ru-RU" dirty="0" err="1"/>
              <a:t>автори</a:t>
            </a:r>
            <a:r>
              <a:rPr lang="ru-RU" dirty="0"/>
              <a:t> </a:t>
            </a:r>
            <a:r>
              <a:rPr lang="ru-RU" dirty="0" err="1"/>
              <a:t>використовували</a:t>
            </a:r>
            <a:r>
              <a:rPr lang="ru-RU" dirty="0"/>
              <a:t> </a:t>
            </a:r>
            <a:r>
              <a:rPr lang="ru-RU" dirty="0" err="1"/>
              <a:t>граніти</a:t>
            </a:r>
            <a:r>
              <a:rPr lang="ru-RU" dirty="0"/>
              <a:t> з </a:t>
            </a:r>
            <a:r>
              <a:rPr lang="ru-RU" dirty="0" err="1"/>
              <a:t>Войновського</a:t>
            </a:r>
            <a:r>
              <a:rPr lang="ru-RU" dirty="0"/>
              <a:t>, </a:t>
            </a:r>
            <a:r>
              <a:rPr lang="ru-RU" dirty="0" err="1"/>
              <a:t>Капустинського</a:t>
            </a:r>
            <a:r>
              <a:rPr lang="ru-RU" dirty="0"/>
              <a:t> і </a:t>
            </a:r>
            <a:r>
              <a:rPr lang="ru-RU" dirty="0" err="1"/>
              <a:t>Крупського</a:t>
            </a:r>
            <a:r>
              <a:rPr lang="ru-RU" dirty="0"/>
              <a:t> </a:t>
            </a:r>
            <a:r>
              <a:rPr lang="ru-RU" dirty="0" err="1"/>
              <a:t>родовищ</a:t>
            </a:r>
            <a:r>
              <a:rPr lang="ru-RU" dirty="0"/>
              <a:t>.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532484"/>
            <a:ext cx="27900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 </a:t>
            </a:r>
            <a:r>
              <a:rPr lang="ru-RU" dirty="0" err="1"/>
              <a:t>нагоди</a:t>
            </a:r>
            <a:r>
              <a:rPr lang="ru-RU" dirty="0"/>
              <a:t> 250-річчя </a:t>
            </a:r>
            <a:r>
              <a:rPr lang="ru-RU" dirty="0" err="1"/>
              <a:t>міста</a:t>
            </a:r>
            <a:r>
              <a:rPr lang="ru-RU" dirty="0"/>
              <a:t> та 2000-річчя </a:t>
            </a:r>
            <a:r>
              <a:rPr lang="ru-RU" dirty="0" err="1"/>
              <a:t>народження</a:t>
            </a:r>
            <a:r>
              <a:rPr lang="ru-RU" dirty="0"/>
              <a:t> </a:t>
            </a:r>
            <a:r>
              <a:rPr lang="ru-RU" dirty="0" err="1"/>
              <a:t>Ісуса</a:t>
            </a:r>
            <a:r>
              <a:rPr lang="ru-RU" dirty="0"/>
              <a:t> Христа громада </a:t>
            </a:r>
            <a:r>
              <a:rPr lang="ru-RU" dirty="0" err="1"/>
              <a:t>міста</a:t>
            </a:r>
            <a:r>
              <a:rPr lang="ru-RU" dirty="0"/>
              <a:t> </a:t>
            </a:r>
            <a:r>
              <a:rPr lang="ru-RU" dirty="0" err="1"/>
              <a:t>Кіровоград</a:t>
            </a:r>
            <a:r>
              <a:rPr lang="ru-RU" dirty="0"/>
              <a:t> </a:t>
            </a:r>
            <a:r>
              <a:rPr lang="ru-RU" dirty="0" err="1"/>
              <a:t>вирішила</a:t>
            </a:r>
            <a:r>
              <a:rPr lang="ru-RU" dirty="0"/>
              <a:t> </a:t>
            </a:r>
            <a:r>
              <a:rPr lang="ru-RU" dirty="0" err="1"/>
              <a:t>звести</a:t>
            </a:r>
            <a:r>
              <a:rPr lang="ru-RU" dirty="0"/>
              <a:t> статую Ангелу-хранителю </a:t>
            </a:r>
            <a:r>
              <a:rPr lang="ru-RU" dirty="0" err="1"/>
              <a:t>України</a:t>
            </a:r>
            <a:r>
              <a:rPr lang="ru-RU" dirty="0"/>
              <a:t> — </a:t>
            </a:r>
            <a:r>
              <a:rPr lang="ru-RU" dirty="0" err="1"/>
              <a:t>єдину</a:t>
            </a:r>
            <a:r>
              <a:rPr lang="ru-RU" dirty="0"/>
              <a:t> в </a:t>
            </a:r>
            <a:r>
              <a:rPr lang="ru-RU" dirty="0" err="1"/>
              <a:t>країні</a:t>
            </a:r>
            <a:r>
              <a:rPr lang="ru-RU" dirty="0"/>
              <a:t>. Монумент </a:t>
            </a:r>
            <a:r>
              <a:rPr lang="ru-RU" dirty="0" err="1"/>
              <a:t>архітектора</a:t>
            </a:r>
            <a:r>
              <a:rPr lang="ru-RU" dirty="0"/>
              <a:t> </a:t>
            </a:r>
            <a:r>
              <a:rPr lang="ru-RU" dirty="0" err="1"/>
              <a:t>Віталія</a:t>
            </a:r>
            <a:r>
              <a:rPr lang="ru-RU" dirty="0"/>
              <a:t> </a:t>
            </a:r>
            <a:r>
              <a:rPr lang="ru-RU" dirty="0" err="1"/>
              <a:t>Кривенка</a:t>
            </a:r>
            <a:r>
              <a:rPr lang="ru-RU" dirty="0"/>
              <a:t> та скульптора </a:t>
            </a:r>
            <a:r>
              <a:rPr lang="ru-RU" dirty="0" err="1"/>
              <a:t>Анатолія</a:t>
            </a:r>
            <a:r>
              <a:rPr lang="ru-RU" dirty="0"/>
              <a:t> Гончара </a:t>
            </a:r>
            <a:r>
              <a:rPr lang="ru-RU" dirty="0" err="1"/>
              <a:t>встановлено</a:t>
            </a:r>
            <a:r>
              <a:rPr lang="ru-RU" dirty="0"/>
              <a:t> на </a:t>
            </a:r>
            <a:r>
              <a:rPr lang="ru-RU" dirty="0" err="1"/>
              <a:t>гранітну</a:t>
            </a:r>
            <a:r>
              <a:rPr lang="ru-RU" dirty="0"/>
              <a:t> колону. </a:t>
            </a:r>
            <a:r>
              <a:rPr lang="ru-RU" dirty="0" err="1"/>
              <a:t>Навколо</a:t>
            </a:r>
            <a:r>
              <a:rPr lang="ru-RU" dirty="0"/>
              <a:t> майдан </a:t>
            </a:r>
            <a:r>
              <a:rPr lang="ru-RU" dirty="0" err="1"/>
              <a:t>викладено</a:t>
            </a:r>
            <a:r>
              <a:rPr lang="ru-RU" dirty="0"/>
              <a:t> </a:t>
            </a:r>
            <a:r>
              <a:rPr lang="ru-RU" dirty="0" err="1"/>
              <a:t>бруківкою</a:t>
            </a:r>
            <a:r>
              <a:rPr lang="ru-RU" dirty="0"/>
              <a:t>. По периметру колони </a:t>
            </a:r>
            <a:r>
              <a:rPr lang="ru-RU" dirty="0" err="1"/>
              <a:t>біля</a:t>
            </a:r>
            <a:r>
              <a:rPr lang="ru-RU" dirty="0"/>
              <a:t> </a:t>
            </a:r>
            <a:r>
              <a:rPr lang="ru-RU" dirty="0" err="1"/>
              <a:t>підніжжя</a:t>
            </a:r>
            <a:r>
              <a:rPr lang="ru-RU" dirty="0"/>
              <a:t> видно </a:t>
            </a:r>
            <a:r>
              <a:rPr lang="ru-RU" dirty="0" err="1"/>
              <a:t>напис</a:t>
            </a:r>
            <a:r>
              <a:rPr lang="ru-RU" dirty="0"/>
              <a:t>: «</a:t>
            </a:r>
            <a:r>
              <a:rPr lang="ru-RU" dirty="0" err="1"/>
              <a:t>Бережи</a:t>
            </a:r>
            <a:r>
              <a:rPr lang="ru-RU" dirty="0"/>
              <a:t>, Боже, </a:t>
            </a:r>
            <a:r>
              <a:rPr lang="ru-RU" dirty="0" err="1"/>
              <a:t>Україну</a:t>
            </a:r>
            <a:r>
              <a:rPr lang="ru-RU" dirty="0"/>
              <a:t>». </a:t>
            </a:r>
            <a:br>
              <a:rPr lang="ru-RU" dirty="0"/>
            </a:br>
            <a:endParaRPr lang="uk-UA" dirty="0"/>
          </a:p>
        </p:txBody>
      </p:sp>
      <p:pic>
        <p:nvPicPr>
          <p:cNvPr id="5124" name="Picture 4" descr="Пам'ятник Ангел-хранитель Украї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991" y="980728"/>
            <a:ext cx="550431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9920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38158" y="1196752"/>
            <a:ext cx="2682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Завод</a:t>
            </a:r>
            <a:r>
              <a:rPr lang="uk-UA" sz="2000" dirty="0" smtClean="0"/>
              <a:t> «</a:t>
            </a:r>
            <a:r>
              <a:rPr lang="uk-UA" sz="2400" dirty="0" err="1" smtClean="0"/>
              <a:t>Ельворті</a:t>
            </a:r>
            <a:r>
              <a:rPr lang="uk-UA" sz="2000" dirty="0" smtClean="0"/>
              <a:t>»</a:t>
            </a:r>
            <a:endParaRPr lang="uk-UA" sz="2000" dirty="0"/>
          </a:p>
        </p:txBody>
      </p:sp>
      <p:pic>
        <p:nvPicPr>
          <p:cNvPr id="6146" name="Picture 2" descr="http://kirovograd.rks.kr.ua/images/elvorti-monu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18012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votpusk.ru/gallery/large/547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7135" y="2214156"/>
            <a:ext cx="51435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57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1906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Завод «</a:t>
            </a:r>
            <a:r>
              <a:rPr lang="uk-UA" dirty="0" err="1"/>
              <a:t>Ельворті</a:t>
            </a:r>
            <a:r>
              <a:rPr lang="uk-UA" dirty="0"/>
              <a:t>», а нині — «Червона зірка», був заснований в 1874 році братами Томасом і Робертом </a:t>
            </a:r>
            <a:r>
              <a:rPr lang="uk-UA" dirty="0" err="1"/>
              <a:t>Ельворті</a:t>
            </a:r>
            <a:r>
              <a:rPr lang="uk-UA" dirty="0"/>
              <a:t>, пам'ятник яким встановлено біля входу на підприємство. Це одне з найстаріших в Європі підприємств, що виробляють сільськогосподарську техніку. Брати були не тільки успішними бізнесменами, але і щедрими меценатами. На їх кошти були побудовані школа, театр, кілька лікарень, трамвайні колії, житлові будинки для працівників заводу, а свою англійську садибу «Масандра» Роберт </a:t>
            </a:r>
            <a:r>
              <a:rPr lang="uk-UA" dirty="0" err="1"/>
              <a:t>Ельворті</a:t>
            </a:r>
            <a:r>
              <a:rPr lang="uk-UA" dirty="0"/>
              <a:t> заповідав під будинок престарілих чи лікарню. І сьогодні вона все ще служить престарілим англійцям їх останнім притулком. </a:t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r>
              <a:rPr lang="uk-UA" dirty="0"/>
              <a:t>Бізнес братів розвивався семимильними кроками навіть після їх смерті (один був менеджером, другий — інженером). Їх представницькі офіси були в Лондоні і Нью-Йорку - неймовірне досягнення для Російської імперії! Більшовики відібрали у англійця завод. Він намагався домогтися від них дозволу повернутися до роботи, але марно. Потім він намагався отримати хоча б компенсацію за справу всього свого життя — і знову натрапив на стіну радянського гасла «грабуй награбоване». Навіть якщо так зване «награбоване» — чесна людська праця, що служила і служить на благо кіровоградців.</a:t>
            </a:r>
          </a:p>
        </p:txBody>
      </p:sp>
    </p:spTree>
    <p:extLst>
      <p:ext uri="{BB962C8B-B14F-4D97-AF65-F5344CB8AC3E}">
        <p14:creationId xmlns:p14="http://schemas.microsoft.com/office/powerpoint/2010/main" xmlns="" val="1202835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503094"/>
            <a:ext cx="4682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/>
              <a:t>Фортеця Святої </a:t>
            </a:r>
            <a:r>
              <a:rPr lang="uk-UA" sz="2800" dirty="0" err="1"/>
              <a:t>Єлисавети</a:t>
            </a:r>
            <a:r>
              <a:rPr lang="uk-UA" sz="2800" dirty="0"/>
              <a:t> </a:t>
            </a:r>
          </a:p>
        </p:txBody>
      </p:sp>
      <p:pic>
        <p:nvPicPr>
          <p:cNvPr id="7170" name="Picture 2" descr="http://www.voyage.org.ua/wp-content/uploads/2014/02/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944" y="1268760"/>
            <a:ext cx="83683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8446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8106" y="692696"/>
            <a:ext cx="78003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Місто Кіровоград, а раніше — </a:t>
            </a:r>
            <a:r>
              <a:rPr lang="uk-UA" dirty="0" err="1"/>
              <a:t>Єлисаветград</a:t>
            </a:r>
            <a:r>
              <a:rPr lang="uk-UA" dirty="0"/>
              <a:t>, було засновано після будівництва </a:t>
            </a:r>
            <a:r>
              <a:rPr lang="uk-UA" dirty="0" err="1"/>
              <a:t>Елісаветівської</a:t>
            </a:r>
            <a:r>
              <a:rPr lang="uk-UA" dirty="0"/>
              <a:t> фортеці, що послужила надалі центром міста. Оборонні вали фортеці 1754 споруди збереглися і сьогодні, утворивши зіркоподібний багатокутник. Фортеця стала центром російської боротьби проти гайдамацького руху, а також стала командним штабом на півдні України. Свою головну облогу фортеця витримала в 1769 році, відбивши напад кримсько-турецьких військ під проводом хана </a:t>
            </a:r>
            <a:r>
              <a:rPr lang="uk-UA" dirty="0" err="1"/>
              <a:t>Крим-Гірея</a:t>
            </a:r>
            <a:r>
              <a:rPr lang="uk-UA" dirty="0"/>
              <a:t>. Коли російсько-турецька війна була закінчена, а Катерина Велика скасувала Запорізьку Січ, фортеця втратила стратегічне значення. Її майже повністю розібрали до 1784 року. </a:t>
            </a:r>
            <a:br>
              <a:rPr lang="uk-UA" dirty="0"/>
            </a:br>
            <a:r>
              <a:rPr lang="uk-UA" dirty="0"/>
              <a:t/>
            </a:r>
            <a:br>
              <a:rPr lang="uk-UA" dirty="0"/>
            </a:br>
            <a:r>
              <a:rPr lang="uk-UA" dirty="0"/>
              <a:t>Крім земляних валів частково збереглися казарми генерала М. Кутузова. Крім того, біля валів встановлені старовинні гармати, які не встигли відвезти з фортеці. Тут же, на території фортеці, горить вічний вогонь — пам'ятник воїнам, загиблим у Другій світовій війні.</a:t>
            </a:r>
          </a:p>
        </p:txBody>
      </p:sp>
    </p:spTree>
    <p:extLst>
      <p:ext uri="{BB962C8B-B14F-4D97-AF65-F5344CB8AC3E}">
        <p14:creationId xmlns:p14="http://schemas.microsoft.com/office/powerpoint/2010/main" xmlns="" val="46461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7824" y="476672"/>
            <a:ext cx="3195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/>
              <a:t>Юнкерське</a:t>
            </a:r>
            <a:r>
              <a:rPr lang="ru-RU" sz="2400" dirty="0"/>
              <a:t> училище </a:t>
            </a:r>
            <a:endParaRPr lang="uk-UA" sz="2400" dirty="0"/>
          </a:p>
        </p:txBody>
      </p:sp>
      <p:pic>
        <p:nvPicPr>
          <p:cNvPr id="8194" name="Picture 2" descr="http://www.stejka.com/cache/800_600_max/junkerskoe_u4iliwe_v_kirovograd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376" y="1268760"/>
            <a:ext cx="762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643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7000"/>
    </mc:Choice>
    <mc:Fallback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836712"/>
            <a:ext cx="5526360" cy="4776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Юнкерське</a:t>
            </a:r>
            <a:r>
              <a:rPr lang="ru-RU" dirty="0"/>
              <a:t> училище в </a:t>
            </a:r>
            <a:r>
              <a:rPr lang="ru-RU" dirty="0" err="1"/>
              <a:t>Кіровограді</a:t>
            </a:r>
            <a:r>
              <a:rPr lang="ru-RU" dirty="0"/>
              <a:t> </a:t>
            </a:r>
            <a:r>
              <a:rPr lang="ru-RU" dirty="0" err="1"/>
              <a:t>заворожує</a:t>
            </a:r>
            <a:r>
              <a:rPr lang="ru-RU" dirty="0"/>
              <a:t> </a:t>
            </a:r>
            <a:r>
              <a:rPr lang="ru-RU" dirty="0" err="1"/>
              <a:t>всіх</a:t>
            </a:r>
            <a:r>
              <a:rPr lang="ru-RU" dirty="0"/>
              <a:t> </a:t>
            </a:r>
            <a:r>
              <a:rPr lang="ru-RU" dirty="0" err="1"/>
              <a:t>своїм</a:t>
            </a:r>
            <a:r>
              <a:rPr lang="ru-RU" dirty="0"/>
              <a:t> </a:t>
            </a:r>
            <a:r>
              <a:rPr lang="ru-RU" dirty="0" err="1"/>
              <a:t>масивним</a:t>
            </a:r>
            <a:r>
              <a:rPr lang="ru-RU" dirty="0"/>
              <a:t> </a:t>
            </a:r>
            <a:r>
              <a:rPr lang="ru-RU" dirty="0" err="1"/>
              <a:t>виглядом</a:t>
            </a:r>
            <a:r>
              <a:rPr lang="ru-RU" dirty="0"/>
              <a:t>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старовинна</a:t>
            </a:r>
            <a:r>
              <a:rPr lang="ru-RU" dirty="0"/>
              <a:t> </a:t>
            </a:r>
            <a:r>
              <a:rPr lang="ru-RU" dirty="0" err="1"/>
              <a:t>будівля</a:t>
            </a:r>
            <a:r>
              <a:rPr lang="ru-RU" dirty="0"/>
              <a:t> з </a:t>
            </a:r>
            <a:r>
              <a:rPr lang="ru-RU" dirty="0" err="1"/>
              <a:t>червоної</a:t>
            </a:r>
            <a:r>
              <a:rPr lang="ru-RU" dirty="0"/>
              <a:t> </a:t>
            </a:r>
            <a:r>
              <a:rPr lang="ru-RU" dirty="0" err="1"/>
              <a:t>цегли</a:t>
            </a:r>
            <a:r>
              <a:rPr lang="ru-RU" dirty="0"/>
              <a:t> </a:t>
            </a:r>
            <a:r>
              <a:rPr lang="ru-RU" dirty="0" err="1"/>
              <a:t>побудовано</a:t>
            </a:r>
            <a:r>
              <a:rPr lang="ru-RU" dirty="0"/>
              <a:t> разом з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будівлями</a:t>
            </a:r>
            <a:r>
              <a:rPr lang="ru-RU" dirty="0"/>
              <a:t>, в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раніше</a:t>
            </a:r>
            <a:r>
              <a:rPr lang="ru-RU" dirty="0"/>
              <a:t> </a:t>
            </a:r>
            <a:r>
              <a:rPr lang="ru-RU" dirty="0" err="1"/>
              <a:t>розташовувалося</a:t>
            </a:r>
            <a:r>
              <a:rPr lang="ru-RU" dirty="0"/>
              <a:t> </a:t>
            </a:r>
            <a:r>
              <a:rPr lang="ru-RU" dirty="0" err="1"/>
              <a:t>кавалерійського</a:t>
            </a:r>
            <a:r>
              <a:rPr lang="ru-RU" dirty="0"/>
              <a:t> училища, на початку 19 </a:t>
            </a:r>
            <a:r>
              <a:rPr lang="ru-RU" dirty="0" err="1"/>
              <a:t>століття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Ще</a:t>
            </a:r>
            <a:r>
              <a:rPr lang="ru-RU" dirty="0"/>
              <a:t> в </a:t>
            </a:r>
            <a:r>
              <a:rPr lang="ru-RU" dirty="0" err="1"/>
              <a:t>ті</a:t>
            </a:r>
            <a:r>
              <a:rPr lang="ru-RU" dirty="0"/>
              <a:t> </a:t>
            </a:r>
            <a:r>
              <a:rPr lang="ru-RU" dirty="0" err="1"/>
              <a:t>часи</a:t>
            </a:r>
            <a:r>
              <a:rPr lang="ru-RU" dirty="0"/>
              <a:t> училище </a:t>
            </a:r>
            <a:r>
              <a:rPr lang="ru-RU" dirty="0" err="1"/>
              <a:t>вважалося</a:t>
            </a:r>
            <a:r>
              <a:rPr lang="ru-RU" dirty="0"/>
              <a:t> </a:t>
            </a:r>
            <a:r>
              <a:rPr lang="ru-RU" dirty="0" err="1"/>
              <a:t>найбільшим</a:t>
            </a:r>
            <a:r>
              <a:rPr lang="ru-RU" dirty="0"/>
              <a:t> </a:t>
            </a:r>
            <a:r>
              <a:rPr lang="ru-RU" dirty="0" err="1"/>
              <a:t>профільним</a:t>
            </a:r>
            <a:r>
              <a:rPr lang="ru-RU" dirty="0"/>
              <a:t> закладом в </a:t>
            </a:r>
            <a:r>
              <a:rPr lang="ru-RU" dirty="0" err="1"/>
              <a:t>країні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Зараз на </a:t>
            </a:r>
            <a:r>
              <a:rPr lang="ru-RU" dirty="0" err="1"/>
              <a:t>території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побачити</a:t>
            </a:r>
            <a:r>
              <a:rPr lang="ru-RU" dirty="0"/>
              <a:t> </a:t>
            </a:r>
            <a:r>
              <a:rPr lang="ru-RU" dirty="0" err="1"/>
              <a:t>триповерховий</a:t>
            </a:r>
            <a:r>
              <a:rPr lang="ru-RU" dirty="0"/>
              <a:t> палац, корпус, де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розташований</a:t>
            </a:r>
            <a:r>
              <a:rPr lang="ru-RU" dirty="0"/>
              <a:t> штаб, в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проводилися</a:t>
            </a:r>
            <a:r>
              <a:rPr lang="ru-RU" dirty="0"/>
              <a:t> </a:t>
            </a:r>
            <a:r>
              <a:rPr lang="ru-RU" dirty="0" err="1"/>
              <a:t>офіцерські</a:t>
            </a:r>
            <a:r>
              <a:rPr lang="ru-RU" dirty="0"/>
              <a:t> </a:t>
            </a:r>
            <a:r>
              <a:rPr lang="ru-RU" dirty="0" err="1"/>
              <a:t>збори</a:t>
            </a:r>
            <a:r>
              <a:rPr lang="ru-RU" dirty="0"/>
              <a:t>, </a:t>
            </a:r>
            <a:r>
              <a:rPr lang="ru-RU" dirty="0" err="1"/>
              <a:t>стайні</a:t>
            </a:r>
            <a:r>
              <a:rPr lang="ru-RU" dirty="0"/>
              <a:t> і манеж.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Зараз весь комплекс </a:t>
            </a:r>
            <a:r>
              <a:rPr lang="ru-RU" dirty="0" err="1"/>
              <a:t>будівель</a:t>
            </a:r>
            <a:r>
              <a:rPr lang="ru-RU" dirty="0"/>
              <a:t> </a:t>
            </a:r>
            <a:r>
              <a:rPr lang="ru-RU" dirty="0" err="1"/>
              <a:t>належить</a:t>
            </a:r>
            <a:r>
              <a:rPr lang="ru-RU" dirty="0"/>
              <a:t> </a:t>
            </a:r>
            <a:r>
              <a:rPr lang="ru-RU" dirty="0" err="1"/>
              <a:t>міністерству</a:t>
            </a:r>
            <a:r>
              <a:rPr lang="ru-RU" dirty="0"/>
              <a:t> оборони</a:t>
            </a:r>
            <a:r>
              <a:rPr lang="ru-RU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08151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Грецька церк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058" y="1124744"/>
            <a:ext cx="5715000" cy="4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66948" y="1124744"/>
            <a:ext cx="23042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Грецька община Кіровограду побудувала в місті кам'яну церкву Пресвятої Володимирської Богородиці. Раніше на цьому місці височів храм 1766 року спорудження. Зараз в церкві можна побачити старовинний розпис, а храм є Кафедральним собором Різдва Богородиці.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60119" y="413541"/>
            <a:ext cx="24064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Грецька церква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xmlns="" val="403887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260648"/>
            <a:ext cx="2332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Покровська церква</a:t>
            </a:r>
            <a:endParaRPr lang="uk-UA" dirty="0"/>
          </a:p>
        </p:txBody>
      </p:sp>
      <p:pic>
        <p:nvPicPr>
          <p:cNvPr id="10242" name="Picture 2" descr="Покровська церк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5"/>
            <a:ext cx="4248472" cy="56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32040" y="1700808"/>
            <a:ext cx="38164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На місці старовинної дерев'яної церкви 1787 року сьогодні височіє блакитний храм, увінчаний зеленими куполами. У 1824 році його побудували на гроші, пожертвувані купцем П. Щедріним, за проектом архітектора К. </a:t>
            </a:r>
            <a:r>
              <a:rPr lang="uk-UA" dirty="0" err="1"/>
              <a:t>Тона</a:t>
            </a:r>
            <a:r>
              <a:rPr lang="uk-UA" dirty="0"/>
              <a:t>. Собор є зразком </a:t>
            </a:r>
            <a:r>
              <a:rPr lang="uk-UA" dirty="0" err="1"/>
              <a:t>неоросійського</a:t>
            </a:r>
            <a:r>
              <a:rPr lang="uk-UA" dirty="0"/>
              <a:t> стилю культової архітектури. У 1932 році Покровську церкву закрили. Тільки у 1988 році вона знову була повернена прихожанам.</a:t>
            </a:r>
          </a:p>
        </p:txBody>
      </p:sp>
    </p:spTree>
    <p:extLst>
      <p:ext uri="{BB962C8B-B14F-4D97-AF65-F5344CB8AC3E}">
        <p14:creationId xmlns:p14="http://schemas.microsoft.com/office/powerpoint/2010/main" xmlns="" val="261104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3140968"/>
            <a:ext cx="62646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uk-UA" sz="2000" dirty="0" smtClean="0"/>
              <a:t>Пам'ятки </a:t>
            </a:r>
            <a:r>
              <a:rPr lang="uk-UA" sz="2000" dirty="0"/>
              <a:t>Кіровограду притягають туристів, які цікавляться історичним минулим України. Тут є не лише пам'ятки архітектури і природи з багаторічною історією, але і унікальні зразки, створені сучасними майстрами.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836712"/>
            <a:ext cx="5760640" cy="1800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base"/>
            <a:r>
              <a:rPr lang="uk-UA" sz="5400" dirty="0"/>
              <a:t>Що подивитися в Кіровограді?</a:t>
            </a:r>
          </a:p>
        </p:txBody>
      </p:sp>
    </p:spTree>
    <p:extLst>
      <p:ext uri="{BB962C8B-B14F-4D97-AF65-F5344CB8AC3E}">
        <p14:creationId xmlns:p14="http://schemas.microsoft.com/office/powerpoint/2010/main" xmlns="" val="1326224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8000"/>
    </mc:Choice>
    <mc:Fallback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2162" y="263960"/>
            <a:ext cx="2948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Преображенський собор</a:t>
            </a:r>
            <a:endParaRPr lang="uk-UA" dirty="0"/>
          </a:p>
        </p:txBody>
      </p:sp>
      <p:pic>
        <p:nvPicPr>
          <p:cNvPr id="11266" name="Picture 2" descr="Преображенський соб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9919" y="615393"/>
            <a:ext cx="6552728" cy="491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5661249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У 1819 </a:t>
            </a:r>
            <a:r>
              <a:rPr lang="ru-RU" sz="1600" dirty="0" err="1"/>
              <a:t>році</a:t>
            </a:r>
            <a:r>
              <a:rPr lang="ru-RU" sz="1600" dirty="0"/>
              <a:t> на </a:t>
            </a:r>
            <a:r>
              <a:rPr lang="ru-RU" sz="1600" dirty="0" err="1"/>
              <a:t>місці</a:t>
            </a:r>
            <a:r>
              <a:rPr lang="ru-RU" sz="1600" dirty="0"/>
              <a:t> </a:t>
            </a:r>
            <a:r>
              <a:rPr lang="ru-RU" sz="1600" dirty="0" err="1"/>
              <a:t>зруйнованої</a:t>
            </a:r>
            <a:r>
              <a:rPr lang="ru-RU" sz="1600" dirty="0"/>
              <a:t> </a:t>
            </a:r>
            <a:r>
              <a:rPr lang="ru-RU" sz="1600" dirty="0" err="1"/>
              <a:t>Троїцької</a:t>
            </a:r>
            <a:r>
              <a:rPr lang="ru-RU" sz="1600" dirty="0"/>
              <a:t> церкви </a:t>
            </a:r>
            <a:r>
              <a:rPr lang="ru-RU" sz="1600" dirty="0" err="1"/>
              <a:t>був</a:t>
            </a:r>
            <a:r>
              <a:rPr lang="ru-RU" sz="1600" dirty="0"/>
              <a:t> </a:t>
            </a:r>
            <a:r>
              <a:rPr lang="ru-RU" sz="1600" dirty="0" err="1"/>
              <a:t>зведений</a:t>
            </a:r>
            <a:r>
              <a:rPr lang="ru-RU" sz="1600" dirty="0"/>
              <a:t> Свято-</a:t>
            </a:r>
            <a:r>
              <a:rPr lang="ru-RU" sz="1600" dirty="0" err="1"/>
              <a:t>Преображенський</a:t>
            </a:r>
            <a:r>
              <a:rPr lang="ru-RU" sz="1600" dirty="0"/>
              <a:t> собор, </a:t>
            </a:r>
            <a:r>
              <a:rPr lang="ru-RU" sz="1600" dirty="0" err="1"/>
              <a:t>який</a:t>
            </a:r>
            <a:r>
              <a:rPr lang="ru-RU" sz="1600" dirty="0"/>
              <a:t> на той час служив </a:t>
            </a:r>
            <a:r>
              <a:rPr lang="ru-RU" sz="1600" dirty="0" err="1"/>
              <a:t>головним</a:t>
            </a:r>
            <a:r>
              <a:rPr lang="ru-RU" sz="1600" dirty="0"/>
              <a:t> </a:t>
            </a:r>
            <a:r>
              <a:rPr lang="ru-RU" sz="1600" dirty="0" err="1"/>
              <a:t>православним</a:t>
            </a:r>
            <a:r>
              <a:rPr lang="ru-RU" sz="1600" dirty="0"/>
              <a:t> храмом </a:t>
            </a:r>
            <a:r>
              <a:rPr lang="ru-RU" sz="1600" dirty="0" err="1"/>
              <a:t>Єлизаветграду</a:t>
            </a:r>
            <a:r>
              <a:rPr lang="ru-RU" sz="1600" dirty="0"/>
              <a:t>. </a:t>
            </a:r>
            <a:r>
              <a:rPr lang="ru-RU" sz="1600" dirty="0" err="1"/>
              <a:t>Сьогодні</a:t>
            </a:r>
            <a:r>
              <a:rPr lang="ru-RU" sz="1600" dirty="0"/>
              <a:t> </a:t>
            </a:r>
            <a:r>
              <a:rPr lang="ru-RU" sz="1600" dirty="0" err="1"/>
              <a:t>Преображенський</a:t>
            </a:r>
            <a:r>
              <a:rPr lang="ru-RU" sz="1600" dirty="0"/>
              <a:t> собор - </a:t>
            </a:r>
            <a:r>
              <a:rPr lang="ru-RU" sz="1600" dirty="0" err="1"/>
              <a:t>пам'ятка</a:t>
            </a:r>
            <a:r>
              <a:rPr lang="ru-RU" sz="1600" dirty="0"/>
              <a:t> </a:t>
            </a:r>
            <a:r>
              <a:rPr lang="ru-RU" sz="1600" dirty="0" err="1"/>
              <a:t>архітектури</a:t>
            </a:r>
            <a:r>
              <a:rPr lang="ru-RU" sz="1600" dirty="0"/>
              <a:t>.</a:t>
            </a:r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xmlns="" val="310109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Дендропар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5715000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5847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Кіровоградський дендропарк </a:t>
            </a:r>
            <a:r>
              <a:rPr lang="uk-UA" dirty="0"/>
              <a:t>для городян є популярним місцем прогулянок і відпочинку для місцевих жителів. Парк, що займає 45 гектарів площі, створили в 1958 році. Спочатку тут було висаджено більше п'ятдесяти видів кущів і різних дерев. У 1972 році він отримав статус парку-пам'ятника. З часом паркова зона приходила в запустіння. Тільки з 2001 року дендропарк почали поступово відроджувати. Тут з'явилася паркова зона, дитячі майданчики, атракціони.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06713" y="2283762"/>
            <a:ext cx="27535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Кіровоградський </a:t>
            </a:r>
            <a:r>
              <a:rPr lang="uk-UA" dirty="0"/>
              <a:t>дендропарк в 2008 році визнаний кращим українським парком. Головна пам'ятка парку - сто тисяч живих тюльпанів, які радують відвідувачів цвітінням у кінці квітня. Тут можна попити чаю з величезного старовинного самовару. На території дендропарку працюють кафе і ресторани.</a:t>
            </a:r>
          </a:p>
        </p:txBody>
      </p:sp>
    </p:spTree>
    <p:extLst>
      <p:ext uri="{BB962C8B-B14F-4D97-AF65-F5344CB8AC3E}">
        <p14:creationId xmlns:p14="http://schemas.microsoft.com/office/powerpoint/2010/main" xmlns="" val="284129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68536" y="2276872"/>
            <a:ext cx="26597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Дякую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</a:t>
            </a:r>
          </a:p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увагу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058251"/>
      </p:ext>
    </p:extLst>
  </p:cSld>
  <p:clrMapOvr>
    <a:masterClrMapping/>
  </p:clrMapOvr>
  <p:transition spd="slow"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941167"/>
            <a:ext cx="78829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Arial" pitchFamily="34" charset="0"/>
                <a:cs typeface="Arial" pitchFamily="34" charset="0"/>
              </a:rPr>
              <a:t>Кіровоградський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обласний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err="1">
                <a:latin typeface="Arial" pitchFamily="34" charset="0"/>
                <a:cs typeface="Arial" pitchFamily="34" charset="0"/>
              </a:rPr>
              <a:t>художній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музей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створений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у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січні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1993 року на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базі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картинної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галереї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і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розташований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у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приміщенні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колишнього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пасажу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—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пам'ятки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архітектури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1897 р. 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static.ua-katalog.info/cache/companies_foto/company_4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8060"/>
            <a:ext cx="5957693" cy="44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9863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548680"/>
            <a:ext cx="703852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/>
              <a:t>Історія створення музею почалася наприкінці минулого століття, коли в 1870 р. представники прогресивної інтелігенції були ініційовані створенням в місті художнього музею. Але картинна галерея була відкрита лише в 1921 р. у приміщенні будинку науки і мистецтв. У 1965 р. відбулося друге народження картинної галереї, яка стала відділом обласного краєзнавчого музею. Фонди музею комплектувалися, в основному, творами, отриманими з Ермітажу, Державної Третьяковської галереї, київських музеїв російського та українського мистецтва. Ці роботи склали основу зібрання картинної галереї. </a:t>
            </a:r>
            <a:br>
              <a:rPr lang="uk-UA" sz="1600" dirty="0"/>
            </a:br>
            <a:r>
              <a:rPr lang="uk-UA" sz="1600" dirty="0"/>
              <a:t/>
            </a:r>
            <a:br>
              <a:rPr lang="uk-UA" sz="1600" dirty="0"/>
            </a:br>
            <a:r>
              <a:rPr lang="uk-UA" sz="1600" dirty="0"/>
              <a:t>Сучасне зібрання охоплює цінні твори живопису, графіки, скульптури, прикладного та ужиткового мистецтва від найдавніших часів до наших днів. До музейної колекції увійшли роботи невідомих майстрів і видатних художників І. Шишкіна, О. </a:t>
            </a:r>
            <a:r>
              <a:rPr lang="uk-UA" sz="1600" dirty="0" err="1"/>
              <a:t>Саврасова</a:t>
            </a:r>
            <a:r>
              <a:rPr lang="uk-UA" sz="1600" dirty="0"/>
              <a:t>, В. </a:t>
            </a:r>
            <a:r>
              <a:rPr lang="uk-UA" sz="1600" dirty="0" err="1"/>
              <a:t>Маковського</a:t>
            </a:r>
            <a:r>
              <a:rPr lang="uk-UA" sz="1600" dirty="0"/>
              <a:t>, Д. Нарбута, Т. Яблонської, П. </a:t>
            </a:r>
            <a:r>
              <a:rPr lang="uk-UA" sz="1600" dirty="0" err="1"/>
              <a:t>Кодьєва</a:t>
            </a:r>
            <a:r>
              <a:rPr lang="uk-UA" sz="1600" dirty="0"/>
              <a:t>, П. </a:t>
            </a:r>
            <a:r>
              <a:rPr lang="uk-UA" sz="1600" dirty="0" err="1"/>
              <a:t>Покаржевского</a:t>
            </a:r>
            <a:r>
              <a:rPr lang="uk-UA" sz="1600" dirty="0"/>
              <a:t>, О. </a:t>
            </a:r>
            <a:r>
              <a:rPr lang="uk-UA" sz="1600" dirty="0" err="1"/>
              <a:t>Осмеркіна</a:t>
            </a:r>
            <a:r>
              <a:rPr lang="uk-UA" sz="1600" dirty="0"/>
              <a:t>, О. </a:t>
            </a:r>
            <a:r>
              <a:rPr lang="uk-UA" sz="1600" dirty="0" err="1"/>
              <a:t>Фойніцкого</a:t>
            </a:r>
            <a:r>
              <a:rPr lang="uk-UA" sz="1600" dirty="0"/>
              <a:t>, Д. </a:t>
            </a:r>
            <a:r>
              <a:rPr lang="uk-UA" sz="1600" dirty="0" err="1"/>
              <a:t>Козачінского</a:t>
            </a:r>
            <a:r>
              <a:rPr lang="uk-UA" sz="1600" dirty="0"/>
              <a:t>, А. </a:t>
            </a:r>
            <a:r>
              <a:rPr lang="uk-UA" sz="1600" dirty="0" err="1"/>
              <a:t>Нюренберг</a:t>
            </a:r>
            <a:r>
              <a:rPr lang="uk-UA" sz="1600" dirty="0"/>
              <a:t>, П. </a:t>
            </a:r>
            <a:r>
              <a:rPr lang="uk-UA" sz="1600" dirty="0" err="1"/>
              <a:t>Оссовського</a:t>
            </a:r>
            <a:r>
              <a:rPr lang="uk-UA" sz="1600" dirty="0"/>
              <a:t>, значну кількість ікон і скульптури, виробів декоративно-прикладного мистецтва. </a:t>
            </a:r>
            <a:br>
              <a:rPr lang="uk-UA" sz="1600" dirty="0"/>
            </a:br>
            <a:r>
              <a:rPr lang="uk-UA" sz="1600" dirty="0"/>
              <a:t/>
            </a:r>
            <a:br>
              <a:rPr lang="uk-UA" sz="1600" dirty="0"/>
            </a:br>
            <a:r>
              <a:rPr lang="uk-UA" sz="1600" dirty="0"/>
              <a:t>Музей володіє одним дивовижним експонатом, аналогу якому немає в світі. Це — так звана мисливська корогва на </a:t>
            </a:r>
            <a:r>
              <a:rPr lang="uk-UA" sz="1600" dirty="0" err="1"/>
              <a:t>оленячіх</a:t>
            </a:r>
            <a:r>
              <a:rPr lang="uk-UA" sz="1600" dirty="0"/>
              <a:t> рогах на якій зображено св. Євстафій </a:t>
            </a:r>
            <a:r>
              <a:rPr lang="uk-UA" sz="1600" dirty="0" err="1"/>
              <a:t>Плакида</a:t>
            </a:r>
            <a:r>
              <a:rPr lang="uk-UA" sz="1600" dirty="0"/>
              <a:t>, що є двостороннім масляним живописом невідомого українського майстра </a:t>
            </a:r>
            <a:r>
              <a:rPr lang="en-US" sz="1600" dirty="0"/>
              <a:t>XVIII </a:t>
            </a:r>
            <a:r>
              <a:rPr lang="uk-UA" sz="1600" dirty="0"/>
              <a:t>ст.</a:t>
            </a:r>
          </a:p>
        </p:txBody>
      </p:sp>
    </p:spTree>
    <p:extLst>
      <p:ext uri="{BB962C8B-B14F-4D97-AF65-F5344CB8AC3E}">
        <p14:creationId xmlns:p14="http://schemas.microsoft.com/office/powerpoint/2010/main" xmlns="" val="286708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517232"/>
            <a:ext cx="7533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/>
              <a:t>Кіровоградська</a:t>
            </a:r>
            <a:r>
              <a:rPr lang="ru-RU" sz="2000" dirty="0"/>
              <a:t> Велика </a:t>
            </a:r>
            <a:r>
              <a:rPr lang="ru-RU" sz="2000" dirty="0" err="1"/>
              <a:t>хоральна</a:t>
            </a:r>
            <a:r>
              <a:rPr lang="ru-RU" sz="2000" dirty="0"/>
              <a:t> синагога — </a:t>
            </a:r>
            <a:r>
              <a:rPr lang="ru-RU" sz="2000" dirty="0" err="1"/>
              <a:t>культова</a:t>
            </a:r>
            <a:r>
              <a:rPr lang="ru-RU" sz="2000" dirty="0"/>
              <a:t> </a:t>
            </a:r>
            <a:r>
              <a:rPr lang="ru-RU" sz="2000" dirty="0" err="1"/>
              <a:t>іудейська</a:t>
            </a:r>
            <a:r>
              <a:rPr lang="ru-RU" sz="2000" dirty="0"/>
              <a:t> </a:t>
            </a:r>
            <a:r>
              <a:rPr lang="ru-RU" sz="2000" dirty="0" err="1"/>
              <a:t>споруда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побудована</a:t>
            </a:r>
            <a:r>
              <a:rPr lang="ru-RU" sz="2000" dirty="0"/>
              <a:t> в </a:t>
            </a:r>
            <a:r>
              <a:rPr lang="ru-RU" sz="2000" dirty="0" err="1"/>
              <a:t>еклектичному</a:t>
            </a:r>
            <a:r>
              <a:rPr lang="ru-RU" sz="2000" dirty="0"/>
              <a:t> </a:t>
            </a:r>
            <a:r>
              <a:rPr lang="ru-RU" sz="2000" dirty="0" err="1"/>
              <a:t>стилі</a:t>
            </a:r>
            <a:r>
              <a:rPr lang="ru-RU" sz="2000" dirty="0"/>
              <a:t>. </a:t>
            </a:r>
            <a:r>
              <a:rPr lang="ru-RU" sz="2000" dirty="0" err="1"/>
              <a:t>Сьогодні</a:t>
            </a:r>
            <a:r>
              <a:rPr lang="ru-RU" sz="2000" dirty="0"/>
              <a:t> є центром </a:t>
            </a:r>
            <a:r>
              <a:rPr lang="ru-RU" sz="2000" dirty="0" err="1"/>
              <a:t>єврейської</a:t>
            </a:r>
            <a:r>
              <a:rPr lang="ru-RU" sz="2000" dirty="0"/>
              <a:t> </a:t>
            </a:r>
            <a:r>
              <a:rPr lang="ru-RU" sz="2000" dirty="0" err="1"/>
              <a:t>культури</a:t>
            </a:r>
            <a:r>
              <a:rPr lang="ru-RU" sz="2000" dirty="0"/>
              <a:t> </a:t>
            </a:r>
            <a:r>
              <a:rPr lang="ru-RU" sz="2000" dirty="0" err="1"/>
              <a:t>міста</a:t>
            </a:r>
            <a:r>
              <a:rPr lang="ru-RU" sz="2000" dirty="0"/>
              <a:t>. </a:t>
            </a:r>
            <a:endParaRPr lang="uk-UA" sz="2000" dirty="0"/>
          </a:p>
        </p:txBody>
      </p:sp>
      <p:pic>
        <p:nvPicPr>
          <p:cNvPr id="2050" name="Picture 2" descr="http://upload.wikimedia.org/wikipedia/uk/6/64/%D0%9A%D1%96%D1%80%D0%BE%D0%B2%D0%BE%D0%B3%D1%80%D0%B0%D0%B4%D1%81%D1%8C%D0%BA%D0%B0_%D0%92%D0%B5%D0%BB%D0%B8%D0%BA%D0%B0_%D1%85%D0%BE%D1%80%D0%B0%D0%BB%D1%8C%D0%BD%D0%B0_%D1%81%D0%B8%D0%BD%D0%B0%D0%B3%D0%BE%D0%B3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92770"/>
            <a:ext cx="6699282" cy="502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262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124744"/>
            <a:ext cx="6318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Синагога </a:t>
            </a:r>
            <a:r>
              <a:rPr lang="ru-RU" dirty="0" err="1"/>
              <a:t>будувалася</a:t>
            </a:r>
            <a:r>
              <a:rPr lang="ru-RU" dirty="0"/>
              <a:t> з 1895 по 1897 роки на </a:t>
            </a:r>
            <a:r>
              <a:rPr lang="ru-RU" dirty="0" err="1"/>
              <a:t>місці</a:t>
            </a:r>
            <a:r>
              <a:rPr lang="ru-RU" dirty="0"/>
              <a:t> синагоги 1893 року. Так як при </a:t>
            </a:r>
            <a:r>
              <a:rPr lang="ru-RU" dirty="0" err="1"/>
              <a:t>будівництві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</a:t>
            </a:r>
            <a:r>
              <a:rPr lang="ru-RU" dirty="0" err="1"/>
              <a:t>будинку</a:t>
            </a:r>
            <a:r>
              <a:rPr lang="ru-RU" dirty="0"/>
              <a:t> </a:t>
            </a:r>
            <a:r>
              <a:rPr lang="ru-RU" dirty="0" err="1"/>
              <a:t>було</a:t>
            </a:r>
            <a:r>
              <a:rPr lang="ru-RU" dirty="0"/>
              <a:t> допущено низку </a:t>
            </a:r>
            <a:r>
              <a:rPr lang="ru-RU" dirty="0" err="1"/>
              <a:t>помилок</a:t>
            </a:r>
            <a:r>
              <a:rPr lang="ru-RU" dirty="0"/>
              <a:t>, </a:t>
            </a:r>
            <a:r>
              <a:rPr lang="ru-RU" dirty="0" err="1"/>
              <a:t>конструкція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визнана</a:t>
            </a:r>
            <a:r>
              <a:rPr lang="ru-RU" dirty="0"/>
              <a:t> </a:t>
            </a:r>
            <a:r>
              <a:rPr lang="ru-RU" dirty="0" err="1"/>
              <a:t>аварійною</a:t>
            </a:r>
            <a:r>
              <a:rPr lang="ru-RU" dirty="0"/>
              <a:t> і </a:t>
            </a:r>
            <a:r>
              <a:rPr lang="ru-RU" dirty="0" err="1"/>
              <a:t>знесена</a:t>
            </a:r>
            <a:r>
              <a:rPr lang="ru-RU" dirty="0"/>
              <a:t>. </a:t>
            </a:r>
            <a:r>
              <a:rPr lang="ru-RU" dirty="0" err="1"/>
              <a:t>Характерні</a:t>
            </a:r>
            <a:r>
              <a:rPr lang="ru-RU" dirty="0"/>
              <a:t> для стилю </a:t>
            </a:r>
            <a:r>
              <a:rPr lang="ru-RU" dirty="0" err="1"/>
              <a:t>будівлі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 з </a:t>
            </a:r>
            <a:r>
              <a:rPr lang="ru-RU" dirty="0" err="1"/>
              <a:t>романтичним</a:t>
            </a:r>
            <a:r>
              <a:rPr lang="ru-RU" dirty="0"/>
              <a:t> </a:t>
            </a:r>
            <a:r>
              <a:rPr lang="ru-RU" dirty="0" err="1"/>
              <a:t>ухилом</a:t>
            </a:r>
            <a:r>
              <a:rPr lang="ru-RU" dirty="0"/>
              <a:t> в </a:t>
            </a:r>
            <a:r>
              <a:rPr lang="ru-RU" dirty="0" err="1"/>
              <a:t>мавританський</a:t>
            </a:r>
            <a:r>
              <a:rPr lang="ru-RU" dirty="0"/>
              <a:t> стиль </a:t>
            </a:r>
            <a:r>
              <a:rPr lang="ru-RU" dirty="0" err="1"/>
              <a:t>створені</a:t>
            </a:r>
            <a:r>
              <a:rPr lang="ru-RU" dirty="0"/>
              <a:t> </a:t>
            </a:r>
            <a:r>
              <a:rPr lang="ru-RU" dirty="0" err="1"/>
              <a:t>архітектором</a:t>
            </a:r>
            <a:r>
              <a:rPr lang="ru-RU" dirty="0"/>
              <a:t> </a:t>
            </a:r>
            <a:r>
              <a:rPr lang="ru-RU" dirty="0" err="1"/>
              <a:t>Олександром</a:t>
            </a:r>
            <a:r>
              <a:rPr lang="ru-RU" dirty="0"/>
              <a:t> </a:t>
            </a:r>
            <a:r>
              <a:rPr lang="ru-RU" dirty="0" err="1"/>
              <a:t>Лішневським</a:t>
            </a:r>
            <a:r>
              <a:rPr lang="ru-RU" dirty="0"/>
              <a:t> — одним з </a:t>
            </a:r>
            <a:r>
              <a:rPr lang="ru-RU" dirty="0" err="1"/>
              <a:t>найкращих</a:t>
            </a:r>
            <a:r>
              <a:rPr lang="ru-RU" dirty="0"/>
              <a:t> </a:t>
            </a:r>
            <a:r>
              <a:rPr lang="ru-RU" dirty="0" err="1"/>
              <a:t>представників</a:t>
            </a:r>
            <a:r>
              <a:rPr lang="ru-RU" dirty="0"/>
              <a:t>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школи</a:t>
            </a:r>
            <a:r>
              <a:rPr lang="ru-RU" dirty="0"/>
              <a:t> </a:t>
            </a:r>
            <a:r>
              <a:rPr lang="ru-RU" dirty="0" err="1"/>
              <a:t>еклектики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У </a:t>
            </a:r>
            <a:r>
              <a:rPr lang="ru-RU" dirty="0" err="1"/>
              <a:t>радянський</a:t>
            </a:r>
            <a:r>
              <a:rPr lang="ru-RU" dirty="0"/>
              <a:t> час </a:t>
            </a:r>
            <a:r>
              <a:rPr lang="ru-RU" dirty="0" err="1"/>
              <a:t>будівля</a:t>
            </a:r>
            <a:r>
              <a:rPr lang="ru-RU" dirty="0"/>
              <a:t> синагоги </a:t>
            </a:r>
            <a:r>
              <a:rPr lang="ru-RU" dirty="0" err="1"/>
              <a:t>використовувалося</a:t>
            </a:r>
            <a:r>
              <a:rPr lang="ru-RU" dirty="0"/>
              <a:t> як клуб </a:t>
            </a:r>
            <a:r>
              <a:rPr lang="ru-RU" dirty="0" err="1"/>
              <a:t>Калініна</a:t>
            </a:r>
            <a:r>
              <a:rPr lang="ru-RU" dirty="0"/>
              <a:t>, де </a:t>
            </a:r>
            <a:r>
              <a:rPr lang="ru-RU" dirty="0" err="1"/>
              <a:t>іноді</a:t>
            </a:r>
            <a:r>
              <a:rPr lang="ru-RU" dirty="0"/>
              <a:t> </a:t>
            </a:r>
            <a:r>
              <a:rPr lang="ru-RU" dirty="0" err="1"/>
              <a:t>показували</a:t>
            </a:r>
            <a:r>
              <a:rPr lang="ru-RU" dirty="0"/>
              <a:t> </a:t>
            </a:r>
            <a:r>
              <a:rPr lang="ru-RU" dirty="0" err="1"/>
              <a:t>раритетні</a:t>
            </a:r>
            <a:r>
              <a:rPr lang="ru-RU" dirty="0"/>
              <a:t> </a:t>
            </a:r>
            <a:r>
              <a:rPr lang="ru-RU" dirty="0" err="1"/>
              <a:t>фільми</a:t>
            </a:r>
            <a:r>
              <a:rPr lang="ru-RU" dirty="0"/>
              <a:t>. </a:t>
            </a:r>
            <a:r>
              <a:rPr lang="ru-RU" dirty="0" err="1"/>
              <a:t>Євреї</a:t>
            </a:r>
            <a:r>
              <a:rPr lang="ru-RU" dirty="0"/>
              <a:t> </a:t>
            </a:r>
            <a:r>
              <a:rPr lang="ru-RU" dirty="0" err="1"/>
              <a:t>Кіровограда</a:t>
            </a:r>
            <a:r>
              <a:rPr lang="ru-RU" dirty="0"/>
              <a:t> </a:t>
            </a:r>
            <a:r>
              <a:rPr lang="ru-RU" dirty="0" err="1"/>
              <a:t>вперше</a:t>
            </a:r>
            <a:r>
              <a:rPr lang="ru-RU" dirty="0"/>
              <a:t> заговорили про </a:t>
            </a:r>
            <a:r>
              <a:rPr lang="ru-RU" dirty="0" err="1"/>
              <a:t>повернення</a:t>
            </a:r>
            <a:r>
              <a:rPr lang="ru-RU" dirty="0"/>
              <a:t> </a:t>
            </a:r>
            <a:r>
              <a:rPr lang="ru-RU" dirty="0" err="1"/>
              <a:t>будівлі</a:t>
            </a:r>
            <a:r>
              <a:rPr lang="ru-RU" dirty="0"/>
              <a:t> </a:t>
            </a:r>
            <a:r>
              <a:rPr lang="ru-RU" dirty="0" err="1"/>
              <a:t>громаді</a:t>
            </a:r>
            <a:r>
              <a:rPr lang="ru-RU" dirty="0"/>
              <a:t> в 1980 </a:t>
            </a:r>
            <a:r>
              <a:rPr lang="ru-RU" dirty="0" err="1"/>
              <a:t>році</a:t>
            </a:r>
            <a:r>
              <a:rPr lang="ru-RU" dirty="0"/>
              <a:t>, але повернуто </a:t>
            </a:r>
            <a:r>
              <a:rPr lang="ru-RU" dirty="0" err="1"/>
              <a:t>воно</a:t>
            </a:r>
            <a:r>
              <a:rPr lang="ru-RU" dirty="0"/>
              <a:t>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в 1991 </a:t>
            </a:r>
            <a:r>
              <a:rPr lang="ru-RU" dirty="0" err="1"/>
              <a:t>році</a:t>
            </a:r>
            <a:r>
              <a:rPr lang="ru-RU" dirty="0"/>
              <a:t> —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розвалу</a:t>
            </a:r>
            <a:r>
              <a:rPr lang="ru-RU" dirty="0"/>
              <a:t> </a:t>
            </a:r>
            <a:r>
              <a:rPr lang="ru-RU" dirty="0" err="1"/>
              <a:t>Радянського</a:t>
            </a:r>
            <a:r>
              <a:rPr lang="ru-RU" dirty="0"/>
              <a:t> Союзу. </a:t>
            </a:r>
            <a:r>
              <a:rPr lang="ru-RU" dirty="0" err="1"/>
              <a:t>Сьогодні</a:t>
            </a:r>
            <a:r>
              <a:rPr lang="ru-RU" dirty="0"/>
              <a:t> в </a:t>
            </a:r>
            <a:r>
              <a:rPr lang="ru-RU" dirty="0" err="1"/>
              <a:t>ньому</a:t>
            </a:r>
            <a:r>
              <a:rPr lang="ru-RU" dirty="0"/>
              <a:t> </a:t>
            </a:r>
            <a:r>
              <a:rPr lang="ru-RU" dirty="0" err="1"/>
              <a:t>ведуться</a:t>
            </a:r>
            <a:r>
              <a:rPr lang="ru-RU" dirty="0"/>
              <a:t> </a:t>
            </a:r>
            <a:r>
              <a:rPr lang="ru-RU" dirty="0" err="1"/>
              <a:t>служби</a:t>
            </a:r>
            <a:r>
              <a:rPr lang="ru-RU" dirty="0"/>
              <a:t> як </a:t>
            </a:r>
            <a:r>
              <a:rPr lang="ru-RU" dirty="0" err="1"/>
              <a:t>прогресивного</a:t>
            </a:r>
            <a:r>
              <a:rPr lang="ru-RU" dirty="0"/>
              <a:t>, так і ортодоксального </a:t>
            </a:r>
            <a:r>
              <a:rPr lang="ru-RU" dirty="0" err="1"/>
              <a:t>напрямків</a:t>
            </a:r>
            <a:r>
              <a:rPr lang="ru-RU" dirty="0"/>
              <a:t> </a:t>
            </a:r>
            <a:r>
              <a:rPr lang="ru-RU" dirty="0" err="1"/>
              <a:t>іудаїзму</a:t>
            </a:r>
            <a:r>
              <a:rPr lang="ru-RU" dirty="0"/>
              <a:t> — по </a:t>
            </a:r>
            <a:r>
              <a:rPr lang="ru-RU" dirty="0" err="1"/>
              <a:t>черзі</a:t>
            </a:r>
            <a:r>
              <a:rPr lang="ru-RU" dirty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546918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653136"/>
            <a:ext cx="58643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/>
              <a:t>1754 р. уряд імператриці </a:t>
            </a:r>
            <a:r>
              <a:rPr lang="uk-UA" dirty="0" err="1"/>
              <a:t>Єлисавети</a:t>
            </a:r>
            <a:r>
              <a:rPr lang="uk-UA" dirty="0"/>
              <a:t> Петрівни, йдучи назустріч прагненню австрійських сербів до переселення в межі Російської імперії, дозволило їм селитися на українських землях. Так були засновані військові поселення, названі </a:t>
            </a:r>
            <a:r>
              <a:rPr lang="uk-UA" b="1" dirty="0"/>
              <a:t>Новою Сербією</a:t>
            </a:r>
            <a:r>
              <a:rPr lang="uk-UA" dirty="0"/>
              <a:t>.</a:t>
            </a:r>
          </a:p>
        </p:txBody>
      </p:sp>
      <p:pic>
        <p:nvPicPr>
          <p:cNvPr id="3074" name="Picture 2" descr="http://ukraine.ui.ua/content/images/interesting/attractions/180x128/UkraineIn_56047963T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36712"/>
            <a:ext cx="4679801" cy="3523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4942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4888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/>
              <a:t>Місце під будівництво майбутньої фортеці було вибране в грудні 1752 на узвишші правого берега річки Інгул експедицією під керівництвом генерала І.Ф. Глєбова. 30 липня 1752 проект фортеці був затверджений. Для її будівництва були надіслані селяни з центральних районів Російської імперії, солдати Пермського карабінерного полку, робітники і добровольці з навколишніх земель. Охорону будівництва несли 200 запорозьких козаків.</a:t>
            </a:r>
            <a:br>
              <a:rPr lang="uk-UA" sz="1600" dirty="0"/>
            </a:br>
            <a:r>
              <a:rPr lang="uk-UA" sz="1600" dirty="0"/>
              <a:t/>
            </a:r>
            <a:br>
              <a:rPr lang="uk-UA" sz="1600" dirty="0"/>
            </a:br>
            <a:r>
              <a:rPr lang="uk-UA" sz="1600" dirty="0"/>
              <a:t>Територію цитаделі будували в формі шестипроменева зірка, щоб було легше брати ворога в перехресний вогонь. Цитадель фортеці Св. </a:t>
            </a:r>
            <a:r>
              <a:rPr lang="uk-UA" sz="1600" dirty="0" err="1"/>
              <a:t>Єлисавети</a:t>
            </a:r>
            <a:r>
              <a:rPr lang="uk-UA" sz="1600" dirty="0"/>
              <a:t> складалася з шести бастіонів у вигляді п'ятикутних виступів і зверху нагадувала морську зірку, що добре видно на історичному гербі міста. Фортеця, що будувалася протягом п'яти років, вважалася шедевром фортифікаційного мистецтва. Земляна фортеця (вали) збереглася досі.</a:t>
            </a:r>
            <a:br>
              <a:rPr lang="uk-UA" sz="1600" dirty="0"/>
            </a:br>
            <a:r>
              <a:rPr lang="uk-UA" sz="1600" dirty="0"/>
              <a:t/>
            </a:r>
            <a:br>
              <a:rPr lang="uk-UA" sz="1600" dirty="0"/>
            </a:br>
            <a:r>
              <a:rPr lang="uk-UA" sz="1600" dirty="0"/>
              <a:t>У другій половині </a:t>
            </a:r>
            <a:r>
              <a:rPr lang="en-US" sz="1600" dirty="0"/>
              <a:t>XVIII </a:t>
            </a:r>
            <a:r>
              <a:rPr lang="uk-UA" sz="1600" dirty="0"/>
              <a:t>в. через просування імперських кордонів далеко від фортеці вона втратила своє стратегічне значення, була роззброєна і ліквідована як військова одиниця. У 1784 р. фортеця отримала права міста і стала іменуватися </a:t>
            </a:r>
            <a:r>
              <a:rPr lang="uk-UA" sz="1600" dirty="0" err="1"/>
              <a:t>Єлисаветградом</a:t>
            </a:r>
            <a:r>
              <a:rPr lang="uk-UA" sz="1600" dirty="0"/>
              <a:t>. У 1924 р. місто перейменоване в </a:t>
            </a:r>
            <a:r>
              <a:rPr lang="uk-UA" sz="1600" dirty="0" err="1"/>
              <a:t>Зінов'євськ</a:t>
            </a:r>
            <a:r>
              <a:rPr lang="uk-UA" sz="1600" dirty="0"/>
              <a:t>, в 1934 р. — в </a:t>
            </a:r>
            <a:r>
              <a:rPr lang="uk-UA" sz="1600" dirty="0" err="1"/>
              <a:t>Кірове</a:t>
            </a:r>
            <a:r>
              <a:rPr lang="uk-UA" sz="1600" dirty="0"/>
              <a:t>, а з 1939 р. став називатися Кіровоградом.</a:t>
            </a:r>
          </a:p>
        </p:txBody>
      </p:sp>
    </p:spTree>
    <p:extLst>
      <p:ext uri="{BB962C8B-B14F-4D97-AF65-F5344CB8AC3E}">
        <p14:creationId xmlns:p14="http://schemas.microsoft.com/office/powerpoint/2010/main" xmlns="" val="1909010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08104" y="1916832"/>
            <a:ext cx="30243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Пам'ятник</a:t>
            </a:r>
            <a:r>
              <a:rPr lang="ru-RU" dirty="0"/>
              <a:t> великому </a:t>
            </a:r>
            <a:r>
              <a:rPr lang="ru-RU" dirty="0" err="1"/>
              <a:t>гетьману</a:t>
            </a:r>
            <a:r>
              <a:rPr lang="ru-RU" dirty="0"/>
              <a:t> </a:t>
            </a:r>
            <a:r>
              <a:rPr lang="ru-RU" dirty="0" err="1"/>
              <a:t>розташовано</a:t>
            </a:r>
            <a:r>
              <a:rPr lang="ru-RU" dirty="0"/>
              <a:t> у </a:t>
            </a:r>
            <a:r>
              <a:rPr lang="ru-RU" dirty="0" err="1"/>
              <a:t>невеличкому</a:t>
            </a:r>
            <a:r>
              <a:rPr lang="ru-RU" dirty="0"/>
              <a:t> </a:t>
            </a:r>
            <a:r>
              <a:rPr lang="ru-RU" dirty="0" err="1"/>
              <a:t>сквері</a:t>
            </a:r>
            <a:r>
              <a:rPr lang="ru-RU" dirty="0"/>
              <a:t> </a:t>
            </a:r>
            <a:r>
              <a:rPr lang="ru-RU" dirty="0" err="1"/>
              <a:t>Кіровограда</a:t>
            </a:r>
            <a:r>
              <a:rPr lang="ru-RU" dirty="0"/>
              <a:t> </a:t>
            </a:r>
            <a:r>
              <a:rPr lang="ru-RU" dirty="0" err="1"/>
              <a:t>посеред</a:t>
            </a:r>
            <a:r>
              <a:rPr lang="ru-RU" dirty="0"/>
              <a:t> </a:t>
            </a:r>
            <a:r>
              <a:rPr lang="ru-RU" dirty="0" err="1"/>
              <a:t>площі</a:t>
            </a:r>
            <a:r>
              <a:rPr lang="ru-RU" dirty="0"/>
              <a:t> Богдана </a:t>
            </a:r>
            <a:r>
              <a:rPr lang="ru-RU" dirty="0" err="1"/>
              <a:t>Хмельницького</a:t>
            </a:r>
            <a:r>
              <a:rPr lang="ru-RU" dirty="0"/>
              <a:t>. Авторами </a:t>
            </a:r>
            <a:r>
              <a:rPr lang="ru-RU" dirty="0" err="1"/>
              <a:t>пам'ятника</a:t>
            </a:r>
            <a:r>
              <a:rPr lang="ru-RU" dirty="0"/>
              <a:t> </a:t>
            </a:r>
            <a:r>
              <a:rPr lang="ru-RU" dirty="0" err="1"/>
              <a:t>виступили</a:t>
            </a:r>
            <a:r>
              <a:rPr lang="ru-RU" dirty="0"/>
              <a:t> </a:t>
            </a:r>
            <a:r>
              <a:rPr lang="ru-RU" dirty="0" err="1"/>
              <a:t>архітектор</a:t>
            </a:r>
            <a:r>
              <a:rPr lang="ru-RU" dirty="0"/>
              <a:t> А. Губенко,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скульптори</a:t>
            </a:r>
            <a:r>
              <a:rPr lang="ru-RU" dirty="0"/>
              <a:t> М. </a:t>
            </a:r>
            <a:r>
              <a:rPr lang="ru-RU" dirty="0" err="1"/>
              <a:t>Воронський</a:t>
            </a:r>
            <a:r>
              <a:rPr lang="ru-RU" dirty="0"/>
              <a:t>, О. Гончар та А. Гончарук. </a:t>
            </a:r>
            <a:br>
              <a:rPr lang="ru-RU" dirty="0"/>
            </a:br>
            <a:endParaRPr lang="uk-UA" dirty="0"/>
          </a:p>
        </p:txBody>
      </p:sp>
      <p:pic>
        <p:nvPicPr>
          <p:cNvPr id="5" name="Picture 2" descr="http://upload.wikimedia.org/wikipedia/uk/3/38/%D0%9F%D0%B0%D0%BC'%D1%8F%D1%82%D0%BD%D0%B8%D0%BA_%D0%91%D0%BE%D0%B3%D0%B4%D0%B0%D0%BD%D1%83_%D0%A5%D0%BC%D0%B5%D0%BB%D1%8C%D0%BD%D0%B8%D1%86%D1%8C%D0%BA%D0%BE%D0%BC%D1%83_%D0%BD%D0%B0_%D0%BF%D0%BB%D0%BE%D1%89%D1%96_%D0%A5%D0%BC%D0%B5%D0%BB%D1%8C%D0%BD%D0%B8%D1%86%D1%8C%D0%BA%D0%BE%D0%B3%D0%BE_%D0%B2_%D0%9A%D1%96%D1%80%D0%BE%D0%B2%D0%BE%D0%B3%D1%80%D0%B0%D0%B4%D1%96_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426647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8328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</TotalTime>
  <Words>1009</Words>
  <Application>Microsoft Office PowerPoint</Application>
  <PresentationFormat>Экран (4:3)</PresentationFormat>
  <Paragraphs>33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DarkStar</cp:lastModifiedBy>
  <cp:revision>9</cp:revision>
  <dcterms:created xsi:type="dcterms:W3CDTF">2014-05-25T15:38:03Z</dcterms:created>
  <dcterms:modified xsi:type="dcterms:W3CDTF">2014-05-25T16:54:12Z</dcterms:modified>
</cp:coreProperties>
</file>