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42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и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9" name="Пі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uk-UA" smtClean="0"/>
              <a:t>Зразок підзаголовка</a:t>
            </a:r>
            <a:endParaRPr kumimoji="0" lang="en-US"/>
          </a:p>
        </p:txBody>
      </p:sp>
      <p:sp>
        <p:nvSpPr>
          <p:cNvPr id="28" name="Місце для дати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C90A66AE-81F5-474A-B74B-EE41E9320F19}" type="datetimeFigureOut">
              <a:rPr lang="uk-UA" smtClean="0"/>
              <a:t>18.12.2013</a:t>
            </a:fld>
            <a:endParaRPr lang="uk-UA"/>
          </a:p>
        </p:txBody>
      </p:sp>
      <p:sp>
        <p:nvSpPr>
          <p:cNvPr id="17" name="Місце для нижнього колонтитула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uk-UA"/>
          </a:p>
        </p:txBody>
      </p:sp>
      <p:sp>
        <p:nvSpPr>
          <p:cNvPr id="10" name="Прямокут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кут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кут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кут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 сполучна ліні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 сполучна ліні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 сполучна ліні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 сполучна ліні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 сполучна ліні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 сполучна ліні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кут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Місце для номера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18.12.2013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18.12.2013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8" name="Місце для вмісту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C90A66AE-81F5-474A-B74B-EE41E9320F19}" type="datetimeFigureOut">
              <a:rPr lang="uk-UA" smtClean="0"/>
              <a:t>18.12.2013</a:t>
            </a:fld>
            <a:endParaRPr lang="uk-UA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  <p:sp>
        <p:nvSpPr>
          <p:cNvPr id="10" name="Місце для нижнього колонтитула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озділу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C90A66AE-81F5-474A-B74B-EE41E9320F19}" type="datetimeFigureOut">
              <a:rPr lang="uk-UA" smtClean="0"/>
              <a:t>18.12.2013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uk-UA"/>
          </a:p>
        </p:txBody>
      </p:sp>
      <p:sp>
        <p:nvSpPr>
          <p:cNvPr id="9" name="Прямокут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кут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кут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кут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 сполучна ліні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 сполучна ліні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 сполучна ліні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 сполучна ліні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 сполучна ліні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кут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 сполучна ліні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18.12.2013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  <p:sp>
        <p:nvSpPr>
          <p:cNvPr id="9" name="Місце для вмісту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11" name="Місце для вмісту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18.12.2013</a:t>
            </a:fld>
            <a:endParaRPr lang="uk-UA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  <p:sp>
        <p:nvSpPr>
          <p:cNvPr id="11" name="Місце для вмісту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13" name="Місце для вмісту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12" name="Місце для тексту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14" name="Місце для тексту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6" name="Місце для дати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90A66AE-81F5-474A-B74B-EE41E9320F19}" type="datetimeFigureOut">
              <a:rPr lang="uk-UA" smtClean="0"/>
              <a:t>18.12.2013</a:t>
            </a:fld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18.12.2013</a:t>
            </a:fld>
            <a:endParaRPr lang="uk-UA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Вміст із підписом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 сполучна ліні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8" name="Пряма сполучна ліні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 сполучна ліні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 сполучна ліні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кут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 сполучна ліні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Місце для вмісту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21" name="Місце для дати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C90A66AE-81F5-474A-B74B-EE41E9320F19}" type="datetimeFigureOut">
              <a:rPr lang="uk-UA" smtClean="0"/>
              <a:t>18.12.2013</a:t>
            </a:fld>
            <a:endParaRPr lang="uk-UA"/>
          </a:p>
        </p:txBody>
      </p:sp>
      <p:sp>
        <p:nvSpPr>
          <p:cNvPr id="22" name="Місце для номера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  <p:sp>
        <p:nvSpPr>
          <p:cNvPr id="23" name="Місце для нижнього колонтитула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uk-U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 сполучна ліні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uk-UA" smtClean="0"/>
              <a:t>Клацніть піктограму, щоб додати зображення</a:t>
            </a:r>
            <a:endParaRPr kumimoji="0" lang="en-US" dirty="0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10" name="Пряма сполучна ліні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кут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 сполучна ліні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 сполучна ліні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 сполучна ліні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Місце для дати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90A66AE-81F5-474A-B74B-EE41E9320F19}" type="datetimeFigureOut">
              <a:rPr lang="uk-UA" smtClean="0"/>
              <a:t>18.12.2013</a:t>
            </a:fld>
            <a:endParaRPr lang="uk-UA"/>
          </a:p>
        </p:txBody>
      </p:sp>
      <p:sp>
        <p:nvSpPr>
          <p:cNvPr id="18" name="Місце для номера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  <p:sp>
        <p:nvSpPr>
          <p:cNvPr id="21" name="Місце для нижнього колонтитула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 сполучна ліні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Місце для заголовка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13" name="Місце для тексту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uk-UA" smtClean="0"/>
              <a:t>Зразок тексту</a:t>
            </a:r>
          </a:p>
          <a:p>
            <a:pPr lvl="1" eaLnBrk="1" latinLnBrk="0" hangingPunct="1"/>
            <a:r>
              <a:rPr kumimoji="0" lang="uk-UA" smtClean="0"/>
              <a:t>Другий рівень</a:t>
            </a:r>
          </a:p>
          <a:p>
            <a:pPr lvl="2" eaLnBrk="1" latinLnBrk="0" hangingPunct="1"/>
            <a:r>
              <a:rPr kumimoji="0" lang="uk-UA" smtClean="0"/>
              <a:t>Третій рівень</a:t>
            </a:r>
          </a:p>
          <a:p>
            <a:pPr lvl="3" eaLnBrk="1" latinLnBrk="0" hangingPunct="1"/>
            <a:r>
              <a:rPr kumimoji="0" lang="uk-UA" smtClean="0"/>
              <a:t>Четвертий рівень</a:t>
            </a:r>
          </a:p>
          <a:p>
            <a:pPr lvl="4" eaLnBrk="1" latinLnBrk="0" hangingPunct="1"/>
            <a:r>
              <a:rPr kumimoji="0" lang="uk-UA" smtClean="0"/>
              <a:t>П'ятий рівень</a:t>
            </a:r>
            <a:endParaRPr kumimoji="0" lang="en-US"/>
          </a:p>
        </p:txBody>
      </p:sp>
      <p:sp>
        <p:nvSpPr>
          <p:cNvPr id="14" name="Місце для дати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C90A66AE-81F5-474A-B74B-EE41E9320F19}" type="datetimeFigureOut">
              <a:rPr lang="uk-UA" smtClean="0"/>
              <a:t>18.12.2013</a:t>
            </a:fld>
            <a:endParaRPr lang="uk-UA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uk-UA"/>
          </a:p>
        </p:txBody>
      </p:sp>
      <p:sp>
        <p:nvSpPr>
          <p:cNvPr id="7" name="Пряма сполучна ліні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 сполучна ліні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кут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 сполучна ліні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Місце для номера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67744" y="548680"/>
            <a:ext cx="6460232" cy="3550546"/>
          </a:xfrm>
        </p:spPr>
        <p:txBody>
          <a:bodyPr>
            <a:noAutofit/>
          </a:bodyPr>
          <a:lstStyle/>
          <a:p>
            <a:r>
              <a:rPr lang="uk-UA" sz="4000" dirty="0" smtClean="0">
                <a:solidFill>
                  <a:schemeClr val="accent1">
                    <a:lumMod val="50000"/>
                  </a:schemeClr>
                </a:solidFill>
              </a:rPr>
              <a:t>Історія інформатики. Видатні вчені та винахідники.</a:t>
            </a:r>
            <a:br>
              <a:rPr lang="uk-UA" sz="4000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uk-UA" sz="4000" dirty="0" smtClean="0">
                <a:solidFill>
                  <a:schemeClr val="accent1">
                    <a:lumMod val="50000"/>
                  </a:schemeClr>
                </a:solidFill>
              </a:rPr>
              <a:t>Віктор Михайлович ГЛУШКОВ</a:t>
            </a:r>
            <a:endParaRPr lang="ru-RU" sz="40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2286000" y="4653136"/>
            <a:ext cx="6534472" cy="1721786"/>
          </a:xfrm>
        </p:spPr>
        <p:txBody>
          <a:bodyPr>
            <a:normAutofit fontScale="92500" lnSpcReduction="20000"/>
          </a:bodyPr>
          <a:lstStyle/>
          <a:p>
            <a:pPr algn="r"/>
            <a:r>
              <a:rPr lang="uk-UA" dirty="0" smtClean="0"/>
              <a:t>підготувала</a:t>
            </a:r>
          </a:p>
          <a:p>
            <a:pPr algn="r"/>
            <a:r>
              <a:rPr lang="uk-UA" dirty="0" smtClean="0"/>
              <a:t>студентка 54 групи</a:t>
            </a:r>
          </a:p>
          <a:p>
            <a:pPr algn="r"/>
            <a:r>
              <a:rPr lang="uk-UA" dirty="0" smtClean="0"/>
              <a:t>Кіровоградського державного</a:t>
            </a:r>
          </a:p>
          <a:p>
            <a:pPr algn="r"/>
            <a:r>
              <a:rPr lang="uk-UA" dirty="0" smtClean="0"/>
              <a:t>педагогічного університету</a:t>
            </a:r>
          </a:p>
          <a:p>
            <a:pPr algn="r"/>
            <a:r>
              <a:rPr lang="uk-UA" dirty="0" smtClean="0"/>
              <a:t>імені Володимира Винниченка</a:t>
            </a:r>
          </a:p>
          <a:p>
            <a:pPr algn="r"/>
            <a:r>
              <a:rPr lang="uk-UA" dirty="0" smtClean="0"/>
              <a:t>Чабан Вікторія Віталіївна</a:t>
            </a:r>
          </a:p>
          <a:p>
            <a:pPr algn="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44585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34663" y="260648"/>
            <a:ext cx="9143999" cy="566936"/>
          </a:xfrm>
        </p:spPr>
        <p:txBody>
          <a:bodyPr>
            <a:normAutofit fontScale="90000"/>
          </a:bodyPr>
          <a:lstStyle/>
          <a:p>
            <a:pPr algn="ctr"/>
            <a:r>
              <a:rPr lang="uk-UA" sz="3600" dirty="0" smtClean="0"/>
              <a:t>Віктор Михайлович Глушков</a:t>
            </a:r>
            <a:endParaRPr lang="ru-RU" sz="3600" dirty="0"/>
          </a:p>
        </p:txBody>
      </p:sp>
      <p:pic>
        <p:nvPicPr>
          <p:cNvPr id="1026" name="Picture 2" descr="E:\5 курс\история информатики\Glushkov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052736"/>
            <a:ext cx="3672408" cy="5098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923928" y="1052736"/>
            <a:ext cx="496855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accent1">
                  <a:lumMod val="50000"/>
                </a:schemeClr>
              </a:buClr>
              <a:buSzPct val="125000"/>
              <a:buFont typeface="Arial" pitchFamily="34" charset="0"/>
              <a:buChar char="•"/>
            </a:pPr>
            <a:r>
              <a:rPr lang="uk-UA" sz="2400" dirty="0" smtClean="0"/>
              <a:t> «піонер комп'ютерної техніки»</a:t>
            </a:r>
            <a:r>
              <a:rPr lang="en-US" sz="2400" dirty="0" smtClean="0"/>
              <a:t>;</a:t>
            </a:r>
            <a:endParaRPr lang="uk-UA" sz="2400" dirty="0" smtClean="0"/>
          </a:p>
          <a:p>
            <a:pPr marL="285750" indent="-285750">
              <a:buClr>
                <a:schemeClr val="accent1">
                  <a:lumMod val="50000"/>
                </a:schemeClr>
              </a:buClr>
              <a:buSzPct val="125000"/>
              <a:buFont typeface="Arial" pitchFamily="34" charset="0"/>
              <a:buChar char="•"/>
            </a:pPr>
            <a:r>
              <a:rPr lang="uk-UA" sz="2400" dirty="0" smtClean="0"/>
              <a:t> </a:t>
            </a:r>
            <a:r>
              <a:rPr lang="ru-RU" sz="2400" dirty="0" err="1"/>
              <a:t>й</a:t>
            </a:r>
            <a:r>
              <a:rPr lang="ru-RU" sz="2400" dirty="0" err="1" smtClean="0"/>
              <a:t>ого</a:t>
            </a:r>
            <a:r>
              <a:rPr lang="ru-RU" sz="2400" dirty="0" smtClean="0"/>
              <a:t> </a:t>
            </a:r>
            <a:r>
              <a:rPr lang="ru-RU" sz="2400" dirty="0" err="1"/>
              <a:t>ім'я</a:t>
            </a:r>
            <a:r>
              <a:rPr lang="ru-RU" sz="2400" dirty="0"/>
              <a:t> </a:t>
            </a:r>
            <a:r>
              <a:rPr lang="ru-RU" sz="2400" dirty="0" err="1"/>
              <a:t>пов’язують</a:t>
            </a:r>
            <a:r>
              <a:rPr lang="ru-RU" sz="2400" dirty="0"/>
              <a:t> </a:t>
            </a:r>
            <a:r>
              <a:rPr lang="ru-RU" sz="2400" dirty="0" err="1"/>
              <a:t>із</a:t>
            </a:r>
            <a:r>
              <a:rPr lang="ru-RU" sz="2400" dirty="0"/>
              <a:t> </a:t>
            </a:r>
            <a:r>
              <a:rPr lang="ru-RU" sz="2400" dirty="0" err="1"/>
              <a:t>кібернетикою</a:t>
            </a:r>
            <a:r>
              <a:rPr lang="ru-RU" sz="2400" dirty="0"/>
              <a:t>, </a:t>
            </a:r>
            <a:r>
              <a:rPr lang="ru-RU" sz="2400" dirty="0" err="1"/>
              <a:t>обчислювальною</a:t>
            </a:r>
            <a:r>
              <a:rPr lang="ru-RU" sz="2400" dirty="0"/>
              <a:t> </a:t>
            </a:r>
            <a:r>
              <a:rPr lang="ru-RU" sz="2400" dirty="0" err="1"/>
              <a:t>технікою</a:t>
            </a:r>
            <a:r>
              <a:rPr lang="ru-RU" sz="2400" dirty="0"/>
              <a:t>, </a:t>
            </a:r>
            <a:r>
              <a:rPr lang="ru-RU" sz="2400" dirty="0" smtClean="0"/>
              <a:t>математикою</a:t>
            </a:r>
            <a:r>
              <a:rPr lang="en-US" sz="2400" dirty="0"/>
              <a:t>;</a:t>
            </a:r>
            <a:endParaRPr lang="ru-RU" sz="2400" dirty="0" smtClean="0"/>
          </a:p>
          <a:p>
            <a:pPr marL="285750" indent="-285750">
              <a:buClr>
                <a:schemeClr val="accent1">
                  <a:lumMod val="50000"/>
                </a:schemeClr>
              </a:buClr>
              <a:buSzPct val="125000"/>
              <a:buFont typeface="Arial" pitchFamily="34" charset="0"/>
              <a:buChar char="•"/>
            </a:pPr>
            <a:r>
              <a:rPr lang="ru-RU" sz="2400" dirty="0" err="1"/>
              <a:t>о</a:t>
            </a:r>
            <a:r>
              <a:rPr lang="ru-RU" sz="2400" dirty="0" err="1" smtClean="0"/>
              <a:t>днак</a:t>
            </a:r>
            <a:r>
              <a:rPr lang="ru-RU" sz="2400" dirty="0" smtClean="0"/>
              <a:t> </a:t>
            </a:r>
            <a:r>
              <a:rPr lang="ru-RU" sz="2400" dirty="0"/>
              <a:t>усе </a:t>
            </a:r>
            <a:r>
              <a:rPr lang="ru-RU" sz="2400" dirty="0" err="1"/>
              <a:t>розмаїття</a:t>
            </a:r>
            <a:r>
              <a:rPr lang="ru-RU" sz="2400" dirty="0"/>
              <a:t> </a:t>
            </a:r>
            <a:r>
              <a:rPr lang="ru-RU" sz="2400" dirty="0" err="1"/>
              <a:t>наукових</a:t>
            </a:r>
            <a:r>
              <a:rPr lang="ru-RU" sz="2400" dirty="0"/>
              <a:t> </a:t>
            </a:r>
            <a:r>
              <a:rPr lang="ru-RU" sz="2400" dirty="0" err="1"/>
              <a:t>знань</a:t>
            </a:r>
            <a:r>
              <a:rPr lang="ru-RU" sz="2400" dirty="0"/>
              <a:t> </a:t>
            </a:r>
            <a:r>
              <a:rPr lang="ru-RU" sz="2400" dirty="0" err="1"/>
              <a:t>академік</a:t>
            </a:r>
            <a:r>
              <a:rPr lang="ru-RU" sz="2400" dirty="0"/>
              <a:t> Глушков </a:t>
            </a:r>
            <a:r>
              <a:rPr lang="ru-RU" sz="2400" dirty="0" err="1"/>
              <a:t>спрямовував</a:t>
            </a:r>
            <a:r>
              <a:rPr lang="ru-RU" sz="2400" dirty="0"/>
              <a:t> на </a:t>
            </a:r>
            <a:r>
              <a:rPr lang="ru-RU" sz="2400" dirty="0" err="1"/>
              <a:t>розв’язання</a:t>
            </a:r>
            <a:r>
              <a:rPr lang="ru-RU" sz="2400" dirty="0"/>
              <a:t> </a:t>
            </a:r>
            <a:r>
              <a:rPr lang="ru-RU" sz="2400" dirty="0" err="1"/>
              <a:t>однієї</a:t>
            </a:r>
            <a:r>
              <a:rPr lang="ru-RU" sz="2400" dirty="0"/>
              <a:t> </a:t>
            </a:r>
            <a:r>
              <a:rPr lang="ru-RU" sz="2400" dirty="0" err="1"/>
              <a:t>глобальної</a:t>
            </a:r>
            <a:r>
              <a:rPr lang="ru-RU" sz="2400" dirty="0"/>
              <a:t> </a:t>
            </a:r>
            <a:r>
              <a:rPr lang="ru-RU" sz="2400" dirty="0" err="1"/>
              <a:t>проблеми</a:t>
            </a:r>
            <a:r>
              <a:rPr lang="ru-RU" sz="2400" dirty="0"/>
              <a:t> – </a:t>
            </a:r>
            <a:r>
              <a:rPr lang="ru-RU" sz="2400" dirty="0" err="1"/>
              <a:t>проблеми</a:t>
            </a:r>
            <a:r>
              <a:rPr lang="ru-RU" sz="2400" dirty="0"/>
              <a:t> </a:t>
            </a:r>
            <a:r>
              <a:rPr lang="ru-RU" sz="2400" dirty="0" err="1"/>
              <a:t>комп’ютеризації</a:t>
            </a:r>
            <a:r>
              <a:rPr lang="ru-RU" sz="2400" dirty="0"/>
              <a:t> й </a:t>
            </a:r>
            <a:r>
              <a:rPr lang="ru-RU" sz="2400" dirty="0" err="1"/>
              <a:t>інформатизації</a:t>
            </a:r>
            <a:r>
              <a:rPr lang="ru-RU" sz="2400" dirty="0"/>
              <a:t> </a:t>
            </a:r>
            <a:r>
              <a:rPr lang="ru-RU" sz="2400" dirty="0" err="1" smtClean="0"/>
              <a:t>суспільства</a:t>
            </a:r>
            <a:r>
              <a:rPr lang="en-US" sz="2400" dirty="0"/>
              <a:t>;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247523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5 курс\история информатики\MainIC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0285" y="162280"/>
            <a:ext cx="6264696" cy="4418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кутник 1"/>
          <p:cNvSpPr/>
          <p:nvPr/>
        </p:nvSpPr>
        <p:spPr>
          <a:xfrm>
            <a:off x="40780" y="4581128"/>
            <a:ext cx="892370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err="1"/>
              <a:t>В</a:t>
            </a:r>
            <a:r>
              <a:rPr lang="ru-RU" sz="2400" dirty="0" err="1" smtClean="0"/>
              <a:t>елику</a:t>
            </a:r>
            <a:r>
              <a:rPr lang="ru-RU" sz="2400" dirty="0" smtClean="0"/>
              <a:t> </a:t>
            </a:r>
            <a:r>
              <a:rPr lang="ru-RU" sz="2400" dirty="0" err="1"/>
              <a:t>частину</a:t>
            </a:r>
            <a:r>
              <a:rPr lang="ru-RU" sz="2400" dirty="0"/>
              <a:t> </a:t>
            </a:r>
            <a:r>
              <a:rPr lang="ru-RU" sz="2400" dirty="0" err="1"/>
              <a:t>своєї</a:t>
            </a:r>
            <a:r>
              <a:rPr lang="ru-RU" sz="2400" dirty="0"/>
              <a:t> </a:t>
            </a:r>
            <a:r>
              <a:rPr lang="ru-RU" sz="2400" dirty="0" err="1"/>
              <a:t>наукової</a:t>
            </a:r>
            <a:r>
              <a:rPr lang="ru-RU" sz="2400" dirty="0"/>
              <a:t> </a:t>
            </a:r>
            <a:r>
              <a:rPr lang="ru-RU" sz="2400" dirty="0" err="1"/>
              <a:t>діяльності</a:t>
            </a:r>
            <a:r>
              <a:rPr lang="ru-RU" sz="2400" dirty="0"/>
              <a:t> </a:t>
            </a:r>
            <a:r>
              <a:rPr lang="uk-UA" sz="2400" dirty="0" smtClean="0"/>
              <a:t>академік Глушков </a:t>
            </a:r>
            <a:r>
              <a:rPr lang="ru-RU" sz="2400" dirty="0" err="1" smtClean="0"/>
              <a:t>провів</a:t>
            </a:r>
            <a:r>
              <a:rPr lang="ru-RU" sz="2400" dirty="0" smtClean="0"/>
              <a:t> </a:t>
            </a:r>
            <a:r>
              <a:rPr lang="ru-RU" sz="2400" dirty="0"/>
              <a:t>у </a:t>
            </a:r>
            <a:r>
              <a:rPr lang="ru-RU" sz="2400" dirty="0" err="1"/>
              <a:t>Києві</a:t>
            </a:r>
            <a:r>
              <a:rPr lang="ru-RU" sz="2400" dirty="0"/>
              <a:t>. Тут </a:t>
            </a:r>
            <a:r>
              <a:rPr lang="ru-RU" sz="2400" dirty="0" err="1"/>
              <a:t>свого</a:t>
            </a:r>
            <a:r>
              <a:rPr lang="ru-RU" sz="2400" dirty="0"/>
              <a:t> </a:t>
            </a:r>
            <a:r>
              <a:rPr lang="ru-RU" sz="2400" dirty="0" err="1" smtClean="0"/>
              <a:t>ча</a:t>
            </a:r>
            <a:r>
              <a:rPr lang="uk-UA" sz="2400" dirty="0"/>
              <a:t>с</a:t>
            </a:r>
            <a:r>
              <a:rPr lang="ru-RU" sz="2400" dirty="0" smtClean="0"/>
              <a:t>у </a:t>
            </a:r>
            <a:r>
              <a:rPr lang="ru-RU" sz="2400" dirty="0" err="1"/>
              <a:t>він</a:t>
            </a:r>
            <a:r>
              <a:rPr lang="ru-RU" sz="2400" dirty="0"/>
              <a:t> </a:t>
            </a:r>
            <a:r>
              <a:rPr lang="ru-RU" sz="2400" dirty="0" err="1"/>
              <a:t>очолив</a:t>
            </a:r>
            <a:r>
              <a:rPr lang="ru-RU" sz="2400" dirty="0"/>
              <a:t> </a:t>
            </a:r>
            <a:r>
              <a:rPr lang="ru-RU" sz="2400" dirty="0" err="1"/>
              <a:t>лабораторію</a:t>
            </a:r>
            <a:r>
              <a:rPr lang="ru-RU" sz="2400" dirty="0"/>
              <a:t> </a:t>
            </a:r>
            <a:r>
              <a:rPr lang="ru-RU" sz="2400" dirty="0" err="1"/>
              <a:t>обчислювальної</a:t>
            </a:r>
            <a:r>
              <a:rPr lang="ru-RU" sz="2400" dirty="0"/>
              <a:t> </a:t>
            </a:r>
            <a:r>
              <a:rPr lang="ru-RU" sz="2400" dirty="0" err="1"/>
              <a:t>техніки</a:t>
            </a:r>
            <a:r>
              <a:rPr lang="ru-RU" sz="2400" dirty="0"/>
              <a:t>, де </a:t>
            </a:r>
            <a:r>
              <a:rPr lang="ru-RU" sz="2400" dirty="0" err="1"/>
              <a:t>пізніше</a:t>
            </a:r>
            <a:r>
              <a:rPr lang="ru-RU" sz="2400" dirty="0"/>
              <a:t> </a:t>
            </a:r>
            <a:r>
              <a:rPr lang="ru-RU" sz="2400" dirty="0" err="1"/>
              <a:t>було</a:t>
            </a:r>
            <a:r>
              <a:rPr lang="ru-RU" sz="2400" dirty="0"/>
              <a:t> засновано </a:t>
            </a:r>
            <a:r>
              <a:rPr lang="ru-RU" sz="2400" dirty="0" err="1"/>
              <a:t>Інститут</a:t>
            </a:r>
            <a:r>
              <a:rPr lang="ru-RU" sz="2400" dirty="0"/>
              <a:t> </a:t>
            </a:r>
            <a:r>
              <a:rPr lang="ru-RU" sz="2400" dirty="0" err="1"/>
              <a:t>Кібернетики</a:t>
            </a:r>
            <a:r>
              <a:rPr lang="ru-RU" sz="2400" dirty="0"/>
              <a:t>. </a:t>
            </a:r>
            <a:r>
              <a:rPr lang="ru-RU" sz="2400" dirty="0" err="1"/>
              <a:t>Він</a:t>
            </a:r>
            <a:r>
              <a:rPr lang="ru-RU" sz="2400" dirty="0"/>
              <a:t> </a:t>
            </a:r>
            <a:r>
              <a:rPr lang="ru-RU" sz="2400" dirty="0" err="1"/>
              <a:t>протягом</a:t>
            </a:r>
            <a:r>
              <a:rPr lang="ru-RU" sz="2400" dirty="0"/>
              <a:t> </a:t>
            </a:r>
            <a:r>
              <a:rPr lang="ru-RU" sz="2400" dirty="0" err="1"/>
              <a:t>двох</a:t>
            </a:r>
            <a:r>
              <a:rPr lang="ru-RU" sz="2400" dirty="0"/>
              <a:t> </a:t>
            </a:r>
            <a:r>
              <a:rPr lang="ru-RU" sz="2400" dirty="0" err="1"/>
              <a:t>десятків</a:t>
            </a:r>
            <a:r>
              <a:rPr lang="ru-RU" sz="2400" dirty="0"/>
              <a:t> </a:t>
            </a:r>
            <a:r>
              <a:rPr lang="ru-RU" sz="2400" dirty="0" err="1"/>
              <a:t>років</a:t>
            </a:r>
            <a:r>
              <a:rPr lang="ru-RU" sz="2400" dirty="0"/>
              <a:t> за </a:t>
            </a:r>
            <a:r>
              <a:rPr lang="ru-RU" sz="2400" dirty="0" err="1"/>
              <a:t>часів</a:t>
            </a:r>
            <a:r>
              <a:rPr lang="ru-RU" sz="2400" dirty="0"/>
              <a:t> </a:t>
            </a:r>
            <a:r>
              <a:rPr lang="ru-RU" sz="2400" dirty="0" err="1"/>
              <a:t>головування</a:t>
            </a:r>
            <a:r>
              <a:rPr lang="ru-RU" sz="2400" dirty="0"/>
              <a:t> </a:t>
            </a:r>
            <a:r>
              <a:rPr lang="ru-RU" sz="2400" dirty="0" err="1"/>
              <a:t>вченого</a:t>
            </a:r>
            <a:r>
              <a:rPr lang="ru-RU" sz="2400" dirty="0"/>
              <a:t> став одним з </a:t>
            </a:r>
            <a:r>
              <a:rPr lang="ru-RU" sz="2400" dirty="0" err="1"/>
              <a:t>найвідоміших</a:t>
            </a:r>
            <a:r>
              <a:rPr lang="ru-RU" sz="2400" dirty="0"/>
              <a:t> </a:t>
            </a:r>
            <a:r>
              <a:rPr lang="ru-RU" sz="2400" dirty="0" err="1"/>
              <a:t>центрів</a:t>
            </a:r>
            <a:r>
              <a:rPr lang="ru-RU" sz="2400" dirty="0"/>
              <a:t> </a:t>
            </a:r>
            <a:r>
              <a:rPr lang="ru-RU" sz="2400" dirty="0" err="1"/>
              <a:t>комп’ютерної</a:t>
            </a:r>
            <a:r>
              <a:rPr lang="ru-RU" sz="2400" dirty="0"/>
              <a:t> науки.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642145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/>
          <p:cNvSpPr/>
          <p:nvPr/>
        </p:nvSpPr>
        <p:spPr>
          <a:xfrm>
            <a:off x="179512" y="3645024"/>
            <a:ext cx="846043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i="1" dirty="0">
                <a:solidFill>
                  <a:schemeClr val="accent1">
                    <a:lumMod val="50000"/>
                  </a:schemeClr>
                </a:solidFill>
              </a:rPr>
              <a:t>«</a:t>
            </a:r>
            <a:r>
              <a:rPr lang="ru-RU" sz="3200" i="1" dirty="0" err="1">
                <a:solidFill>
                  <a:schemeClr val="accent1">
                    <a:lumMod val="50000"/>
                  </a:schemeClr>
                </a:solidFill>
              </a:rPr>
              <a:t>Прийде</a:t>
            </a:r>
            <a:r>
              <a:rPr lang="ru-RU" sz="3200" i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3200" i="1" dirty="0" err="1">
                <a:solidFill>
                  <a:schemeClr val="accent1">
                    <a:lumMod val="50000"/>
                  </a:schemeClr>
                </a:solidFill>
              </a:rPr>
              <a:t>такий</a:t>
            </a:r>
            <a:r>
              <a:rPr lang="ru-RU" sz="3200" i="1" dirty="0">
                <a:solidFill>
                  <a:schemeClr val="accent1">
                    <a:lumMod val="50000"/>
                  </a:schemeClr>
                </a:solidFill>
              </a:rPr>
              <a:t> час, коли буде </a:t>
            </a:r>
            <a:r>
              <a:rPr lang="ru-RU" sz="3200" i="1" dirty="0" err="1">
                <a:solidFill>
                  <a:schemeClr val="accent1">
                    <a:lumMod val="50000"/>
                  </a:schemeClr>
                </a:solidFill>
              </a:rPr>
              <a:t>можливий</a:t>
            </a:r>
            <a:r>
              <a:rPr lang="ru-RU" sz="3200" i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3200" i="1" dirty="0" err="1">
                <a:solidFill>
                  <a:schemeClr val="accent1">
                    <a:lumMod val="50000"/>
                  </a:schemeClr>
                </a:solidFill>
              </a:rPr>
              <a:t>перехід</a:t>
            </a:r>
            <a:r>
              <a:rPr lang="ru-RU" sz="3200" i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3200" i="1" dirty="0" err="1">
                <a:solidFill>
                  <a:schemeClr val="accent1">
                    <a:lumMod val="50000"/>
                  </a:schemeClr>
                </a:solidFill>
              </a:rPr>
              <a:t>людства</a:t>
            </a:r>
            <a:r>
              <a:rPr lang="ru-RU" sz="3200" i="1" dirty="0">
                <a:solidFill>
                  <a:schemeClr val="accent1">
                    <a:lumMod val="50000"/>
                  </a:schemeClr>
                </a:solidFill>
              </a:rPr>
              <a:t> з </a:t>
            </a:r>
            <a:r>
              <a:rPr lang="ru-RU" sz="3200" i="1" dirty="0" err="1">
                <a:solidFill>
                  <a:schemeClr val="accent1">
                    <a:lumMod val="50000"/>
                  </a:schemeClr>
                </a:solidFill>
              </a:rPr>
              <a:t>інтелекту</a:t>
            </a:r>
            <a:r>
              <a:rPr lang="ru-RU" sz="3200" i="1" dirty="0">
                <a:solidFill>
                  <a:schemeClr val="accent1">
                    <a:lumMod val="50000"/>
                  </a:schemeClr>
                </a:solidFill>
              </a:rPr>
              <a:t>, </a:t>
            </a:r>
            <a:r>
              <a:rPr lang="ru-RU" sz="3200" i="1" dirty="0" err="1">
                <a:solidFill>
                  <a:schemeClr val="accent1">
                    <a:lumMod val="50000"/>
                  </a:schemeClr>
                </a:solidFill>
              </a:rPr>
              <a:t>почуттів</a:t>
            </a:r>
            <a:r>
              <a:rPr lang="ru-RU" sz="3200" i="1" dirty="0">
                <a:solidFill>
                  <a:schemeClr val="accent1">
                    <a:lumMod val="50000"/>
                  </a:schemeClr>
                </a:solidFill>
              </a:rPr>
              <a:t> та </a:t>
            </a:r>
            <a:r>
              <a:rPr lang="ru-RU" sz="3200" i="1" dirty="0" err="1">
                <a:solidFill>
                  <a:schemeClr val="accent1">
                    <a:lumMod val="50000"/>
                  </a:schemeClr>
                </a:solidFill>
              </a:rPr>
              <a:t>емоцій</a:t>
            </a:r>
            <a:r>
              <a:rPr lang="ru-RU" sz="3200" i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3200" i="1" dirty="0" err="1">
                <a:solidFill>
                  <a:schemeClr val="accent1">
                    <a:lumMod val="50000"/>
                  </a:schemeClr>
                </a:solidFill>
              </a:rPr>
              <a:t>повністю</a:t>
            </a:r>
            <a:r>
              <a:rPr lang="ru-RU" sz="3200" i="1" dirty="0">
                <a:solidFill>
                  <a:schemeClr val="accent1">
                    <a:lumMod val="50000"/>
                  </a:schemeClr>
                </a:solidFill>
              </a:rPr>
              <a:t> на </a:t>
            </a:r>
            <a:r>
              <a:rPr lang="ru-RU" sz="3200" i="1" dirty="0" err="1">
                <a:solidFill>
                  <a:schemeClr val="accent1">
                    <a:lumMod val="50000"/>
                  </a:schemeClr>
                </a:solidFill>
              </a:rPr>
              <a:t>пам'ять</a:t>
            </a:r>
            <a:r>
              <a:rPr lang="ru-RU" sz="3200" i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3200" i="1" dirty="0" err="1">
                <a:solidFill>
                  <a:schemeClr val="accent1">
                    <a:lumMod val="50000"/>
                  </a:schemeClr>
                </a:solidFill>
              </a:rPr>
              <a:t>електроннообчислювальної</a:t>
            </a:r>
            <a:r>
              <a:rPr lang="ru-RU" sz="3200" i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3200" i="1" dirty="0" err="1">
                <a:solidFill>
                  <a:schemeClr val="accent1">
                    <a:lumMod val="50000"/>
                  </a:schemeClr>
                </a:solidFill>
              </a:rPr>
              <a:t>машини</a:t>
            </a:r>
            <a:r>
              <a:rPr lang="ru-RU" sz="3200" i="1" dirty="0">
                <a:solidFill>
                  <a:schemeClr val="accent1">
                    <a:lumMod val="50000"/>
                  </a:schemeClr>
                </a:solidFill>
              </a:rPr>
              <a:t>». </a:t>
            </a:r>
            <a:r>
              <a:rPr lang="ru-RU" sz="3200" i="1" dirty="0" err="1">
                <a:solidFill>
                  <a:schemeClr val="accent1">
                    <a:lumMod val="50000"/>
                  </a:schemeClr>
                </a:solidFill>
              </a:rPr>
              <a:t>В.М.Глушков</a:t>
            </a:r>
            <a:endParaRPr lang="ru-RU" sz="32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3074" name="Picture 2" descr="E:\5 курс\история информатики\Glush-ev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8639"/>
            <a:ext cx="5127860" cy="3345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E:\5 курс\история информатики\glushkov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4316" y="50302"/>
            <a:ext cx="2836116" cy="3622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9065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/>
          <p:cNvSpPr/>
          <p:nvPr/>
        </p:nvSpPr>
        <p:spPr>
          <a:xfrm>
            <a:off x="177822" y="692695"/>
            <a:ext cx="846043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i="1" dirty="0"/>
              <a:t>«</a:t>
            </a:r>
            <a:r>
              <a:rPr lang="ru-RU" sz="2800" i="1" dirty="0" err="1"/>
              <a:t>Звичайно</a:t>
            </a:r>
            <a:r>
              <a:rPr lang="ru-RU" sz="2800" i="1" dirty="0"/>
              <a:t>, </a:t>
            </a:r>
            <a:r>
              <a:rPr lang="ru-RU" sz="2800" i="1" dirty="0" err="1"/>
              <a:t>залишається</a:t>
            </a:r>
            <a:r>
              <a:rPr lang="ru-RU" sz="2800" i="1" dirty="0"/>
              <a:t> те, </a:t>
            </a:r>
            <a:r>
              <a:rPr lang="ru-RU" sz="2800" i="1" dirty="0" err="1"/>
              <a:t>що</a:t>
            </a:r>
            <a:r>
              <a:rPr lang="ru-RU" sz="2800" i="1" dirty="0"/>
              <a:t> вони написали, </a:t>
            </a:r>
            <a:r>
              <a:rPr lang="ru-RU" sz="2800" i="1" dirty="0" err="1"/>
              <a:t>що</a:t>
            </a:r>
            <a:r>
              <a:rPr lang="ru-RU" sz="2800" i="1" dirty="0"/>
              <a:t> створили. Але те, </a:t>
            </a:r>
            <a:r>
              <a:rPr lang="ru-RU" sz="2800" i="1" dirty="0" err="1"/>
              <a:t>що</a:t>
            </a:r>
            <a:r>
              <a:rPr lang="ru-RU" sz="2800" i="1" dirty="0"/>
              <a:t> вони могли б </a:t>
            </a:r>
            <a:r>
              <a:rPr lang="ru-RU" sz="2800" i="1" dirty="0" err="1"/>
              <a:t>ще</a:t>
            </a:r>
            <a:r>
              <a:rPr lang="ru-RU" sz="2800" i="1" dirty="0"/>
              <a:t> </a:t>
            </a:r>
            <a:r>
              <a:rPr lang="ru-RU" sz="2800" i="1" dirty="0" err="1"/>
              <a:t>створити</a:t>
            </a:r>
            <a:r>
              <a:rPr lang="ru-RU" sz="2800" i="1" dirty="0"/>
              <a:t> – все </a:t>
            </a:r>
            <a:r>
              <a:rPr lang="ru-RU" sz="2800" i="1" dirty="0" err="1"/>
              <a:t>це</a:t>
            </a:r>
            <a:r>
              <a:rPr lang="ru-RU" sz="2800" i="1" dirty="0"/>
              <a:t> практично </a:t>
            </a:r>
            <a:r>
              <a:rPr lang="ru-RU" sz="2800" i="1" dirty="0" err="1"/>
              <a:t>безповоротньо</a:t>
            </a:r>
            <a:r>
              <a:rPr lang="ru-RU" sz="2800" i="1" dirty="0"/>
              <a:t> </a:t>
            </a:r>
            <a:r>
              <a:rPr lang="ru-RU" sz="2800" i="1" dirty="0" err="1"/>
              <a:t>втрачається</a:t>
            </a:r>
            <a:r>
              <a:rPr lang="ru-RU" sz="2800" i="1" dirty="0"/>
              <a:t>. </a:t>
            </a:r>
            <a:r>
              <a:rPr lang="ru-RU" sz="2800" i="1" dirty="0" err="1"/>
              <a:t>Насьогодні</a:t>
            </a:r>
            <a:r>
              <a:rPr lang="ru-RU" sz="2800" i="1" dirty="0"/>
              <a:t>, на </a:t>
            </a:r>
            <a:r>
              <a:rPr lang="ru-RU" sz="2800" i="1" dirty="0" err="1"/>
              <a:t>сучасному</a:t>
            </a:r>
            <a:r>
              <a:rPr lang="ru-RU" sz="2800" i="1" dirty="0"/>
              <a:t> </a:t>
            </a:r>
            <a:r>
              <a:rPr lang="ru-RU" sz="2800" i="1" dirty="0" err="1"/>
              <a:t>етапі</a:t>
            </a:r>
            <a:r>
              <a:rPr lang="ru-RU" sz="2800" i="1" dirty="0"/>
              <a:t> </a:t>
            </a:r>
            <a:r>
              <a:rPr lang="ru-RU" sz="2800" i="1" dirty="0" err="1"/>
              <a:t>розвитку</a:t>
            </a:r>
            <a:r>
              <a:rPr lang="ru-RU" sz="2800" i="1" dirty="0"/>
              <a:t> </a:t>
            </a:r>
            <a:r>
              <a:rPr lang="ru-RU" sz="2800" i="1" dirty="0" err="1"/>
              <a:t>кібернетики</a:t>
            </a:r>
            <a:r>
              <a:rPr lang="ru-RU" sz="2800" i="1" dirty="0"/>
              <a:t> можно </a:t>
            </a:r>
            <a:r>
              <a:rPr lang="ru-RU" sz="2800" i="1" dirty="0" err="1"/>
              <a:t>ставити</a:t>
            </a:r>
            <a:r>
              <a:rPr lang="ru-RU" sz="2800" i="1" dirty="0"/>
              <a:t> </a:t>
            </a:r>
            <a:r>
              <a:rPr lang="ru-RU" sz="2800" i="1" dirty="0" err="1"/>
              <a:t>питання</a:t>
            </a:r>
            <a:r>
              <a:rPr lang="ru-RU" sz="2800" i="1" dirty="0"/>
              <a:t> про </a:t>
            </a:r>
            <a:r>
              <a:rPr lang="ru-RU" sz="2800" i="1" dirty="0" err="1"/>
              <a:t>наступну</a:t>
            </a:r>
            <a:r>
              <a:rPr lang="ru-RU" sz="2800" i="1" dirty="0"/>
              <a:t> </a:t>
            </a:r>
            <a:r>
              <a:rPr lang="ru-RU" sz="2800" i="1" dirty="0" err="1"/>
              <a:t>сходинку</a:t>
            </a:r>
            <a:r>
              <a:rPr lang="ru-RU" sz="2800" i="1" dirty="0"/>
              <a:t> </a:t>
            </a:r>
            <a:r>
              <a:rPr lang="ru-RU" sz="2800" i="1" dirty="0" err="1"/>
              <a:t>увічення</a:t>
            </a:r>
            <a:r>
              <a:rPr lang="ru-RU" sz="2800" i="1" dirty="0"/>
              <a:t> </a:t>
            </a:r>
            <a:r>
              <a:rPr lang="ru-RU" sz="2800" i="1" dirty="0" err="1"/>
              <a:t>особистості</a:t>
            </a:r>
            <a:r>
              <a:rPr lang="ru-RU" sz="2800" i="1" dirty="0"/>
              <a:t> </a:t>
            </a:r>
            <a:r>
              <a:rPr lang="ru-RU" sz="2800" i="1" dirty="0" err="1"/>
              <a:t>людського</a:t>
            </a:r>
            <a:r>
              <a:rPr lang="ru-RU" sz="2800" i="1" dirty="0"/>
              <a:t> </a:t>
            </a:r>
            <a:r>
              <a:rPr lang="ru-RU" sz="2800" i="1" dirty="0" err="1"/>
              <a:t>безсмертя</a:t>
            </a:r>
            <a:r>
              <a:rPr lang="ru-RU" sz="2800" i="1" dirty="0"/>
              <a:t>, коли </a:t>
            </a:r>
            <a:r>
              <a:rPr lang="ru-RU" sz="2800" i="1" dirty="0" err="1"/>
              <a:t>людина</a:t>
            </a:r>
            <a:r>
              <a:rPr lang="ru-RU" sz="2800" i="1" dirty="0"/>
              <a:t> – </a:t>
            </a:r>
            <a:r>
              <a:rPr lang="ru-RU" sz="2800" i="1" dirty="0" err="1"/>
              <a:t>творець</a:t>
            </a:r>
            <a:r>
              <a:rPr lang="ru-RU" sz="2800" i="1" dirty="0"/>
              <a:t> – </a:t>
            </a:r>
            <a:r>
              <a:rPr lang="ru-RU" sz="2800" i="1" dirty="0" err="1"/>
              <a:t>може</a:t>
            </a:r>
            <a:r>
              <a:rPr lang="ru-RU" sz="2800" i="1" dirty="0"/>
              <a:t> </a:t>
            </a:r>
            <a:r>
              <a:rPr lang="ru-RU" sz="2800" i="1" dirty="0" err="1"/>
              <a:t>залишати</a:t>
            </a:r>
            <a:r>
              <a:rPr lang="ru-RU" sz="2800" i="1" dirty="0"/>
              <a:t> </a:t>
            </a:r>
            <a:r>
              <a:rPr lang="ru-RU" sz="2800" i="1" dirty="0" err="1"/>
              <a:t>нащадкам</a:t>
            </a:r>
            <a:r>
              <a:rPr lang="ru-RU" sz="2800" i="1" dirty="0"/>
              <a:t> не </a:t>
            </a:r>
            <a:r>
              <a:rPr lang="ru-RU" sz="2800" i="1" dirty="0" err="1"/>
              <a:t>лише</a:t>
            </a:r>
            <a:r>
              <a:rPr lang="ru-RU" sz="2800" i="1" dirty="0"/>
              <a:t> </a:t>
            </a:r>
            <a:r>
              <a:rPr lang="ru-RU" sz="2800" i="1" dirty="0" err="1"/>
              <a:t>готові</a:t>
            </a:r>
            <a:r>
              <a:rPr lang="ru-RU" sz="2800" i="1" dirty="0"/>
              <a:t> </a:t>
            </a:r>
            <a:r>
              <a:rPr lang="ru-RU" sz="2800" i="1" dirty="0" err="1"/>
              <a:t>результати</a:t>
            </a:r>
            <a:r>
              <a:rPr lang="ru-RU" sz="2800" i="1" dirty="0"/>
              <a:t> </a:t>
            </a:r>
            <a:r>
              <a:rPr lang="ru-RU" sz="2800" i="1" dirty="0" err="1"/>
              <a:t>своєї</a:t>
            </a:r>
            <a:r>
              <a:rPr lang="ru-RU" sz="2800" i="1" dirty="0"/>
              <a:t> </a:t>
            </a:r>
            <a:r>
              <a:rPr lang="ru-RU" sz="2800" i="1" dirty="0" err="1"/>
              <a:t>праці</a:t>
            </a:r>
            <a:r>
              <a:rPr lang="ru-RU" sz="2800" i="1" dirty="0"/>
              <a:t>, але і </a:t>
            </a:r>
            <a:r>
              <a:rPr lang="ru-RU" sz="2800" i="1" dirty="0" err="1"/>
              <a:t>свій</a:t>
            </a:r>
            <a:r>
              <a:rPr lang="ru-RU" sz="2800" i="1" dirty="0"/>
              <a:t> </a:t>
            </a:r>
            <a:r>
              <a:rPr lang="ru-RU" sz="2800" i="1" dirty="0" err="1"/>
              <a:t>творчий</a:t>
            </a:r>
            <a:r>
              <a:rPr lang="ru-RU" sz="2800" i="1" dirty="0"/>
              <a:t> метод. </a:t>
            </a:r>
            <a:r>
              <a:rPr lang="ru-RU" sz="2800" i="1" dirty="0" err="1"/>
              <a:t>Єдиний</a:t>
            </a:r>
            <a:r>
              <a:rPr lang="ru-RU" sz="2800" i="1" dirty="0"/>
              <a:t> </a:t>
            </a:r>
            <a:r>
              <a:rPr lang="ru-RU" sz="2800" i="1" dirty="0" err="1"/>
              <a:t>спосіб</a:t>
            </a:r>
            <a:r>
              <a:rPr lang="ru-RU" sz="2800" i="1" dirty="0"/>
              <a:t> </a:t>
            </a:r>
            <a:r>
              <a:rPr lang="ru-RU" sz="2800" i="1" dirty="0" err="1"/>
              <a:t>формалізувати</a:t>
            </a:r>
            <a:r>
              <a:rPr lang="ru-RU" sz="2800" i="1" dirty="0"/>
              <a:t> – </a:t>
            </a:r>
            <a:r>
              <a:rPr lang="ru-RU" sz="2800" i="1" dirty="0" err="1"/>
              <a:t>побудувати</a:t>
            </a:r>
            <a:r>
              <a:rPr lang="ru-RU" sz="2800" i="1" dirty="0"/>
              <a:t> машину». </a:t>
            </a:r>
            <a:r>
              <a:rPr lang="ru-RU" sz="2800" i="1" dirty="0" err="1"/>
              <a:t>В.М.Глушков</a:t>
            </a:r>
            <a:endParaRPr lang="ru-RU" sz="36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9808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/>
          <p:cNvSpPr/>
          <p:nvPr/>
        </p:nvSpPr>
        <p:spPr>
          <a:xfrm>
            <a:off x="251520" y="192397"/>
            <a:ext cx="820891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i="1" dirty="0"/>
              <a:t>«</a:t>
            </a:r>
            <a:r>
              <a:rPr lang="ru-RU" sz="3200" i="1" dirty="0" err="1"/>
              <a:t>Закінчення</a:t>
            </a:r>
            <a:r>
              <a:rPr lang="ru-RU" sz="3200" i="1" dirty="0"/>
              <a:t> </a:t>
            </a:r>
            <a:r>
              <a:rPr lang="ru-RU" sz="3200" i="1" dirty="0" err="1"/>
              <a:t>існування</a:t>
            </a:r>
            <a:r>
              <a:rPr lang="ru-RU" sz="3200" i="1" dirty="0"/>
              <a:t> </a:t>
            </a:r>
            <a:r>
              <a:rPr lang="ru-RU" sz="3200" i="1" dirty="0" err="1"/>
              <a:t>людини</a:t>
            </a:r>
            <a:r>
              <a:rPr lang="ru-RU" sz="3200" i="1" dirty="0"/>
              <a:t> у </a:t>
            </a:r>
            <a:r>
              <a:rPr lang="ru-RU" sz="3200" i="1" dirty="0" err="1"/>
              <a:t>цьому</a:t>
            </a:r>
            <a:r>
              <a:rPr lang="ru-RU" sz="3200" i="1" dirty="0"/>
              <a:t> новому </a:t>
            </a:r>
            <a:r>
              <a:rPr lang="ru-RU" sz="3200" i="1" dirty="0" err="1"/>
              <a:t>кібернетичному</a:t>
            </a:r>
            <a:r>
              <a:rPr lang="ru-RU" sz="3200" i="1" dirty="0"/>
              <a:t> </a:t>
            </a:r>
            <a:r>
              <a:rPr lang="ru-RU" sz="3200" i="1" dirty="0" err="1"/>
              <a:t>вигляді</a:t>
            </a:r>
            <a:r>
              <a:rPr lang="ru-RU" sz="3200" i="1" dirty="0"/>
              <a:t> </a:t>
            </a:r>
            <a:r>
              <a:rPr lang="ru-RU" sz="3200" i="1" dirty="0" err="1"/>
              <a:t>може</a:t>
            </a:r>
            <a:r>
              <a:rPr lang="ru-RU" sz="3200" i="1" dirty="0"/>
              <a:t> </a:t>
            </a:r>
            <a:r>
              <a:rPr lang="ru-RU" sz="3200" i="1" dirty="0" err="1"/>
              <a:t>трапитися</a:t>
            </a:r>
            <a:r>
              <a:rPr lang="ru-RU" sz="3200" i="1" dirty="0"/>
              <a:t> </a:t>
            </a:r>
            <a:r>
              <a:rPr lang="ru-RU" sz="3200" i="1" dirty="0" err="1"/>
              <a:t>лише</a:t>
            </a:r>
            <a:r>
              <a:rPr lang="ru-RU" sz="3200" i="1" dirty="0"/>
              <a:t> </a:t>
            </a:r>
            <a:r>
              <a:rPr lang="ru-RU" sz="3200" i="1" dirty="0" err="1"/>
              <a:t>або</a:t>
            </a:r>
            <a:r>
              <a:rPr lang="ru-RU" sz="3200" i="1" dirty="0"/>
              <a:t> </a:t>
            </a:r>
            <a:r>
              <a:rPr lang="ru-RU" sz="3200" i="1" dirty="0" err="1"/>
              <a:t>під</a:t>
            </a:r>
            <a:r>
              <a:rPr lang="ru-RU" sz="3200" i="1" dirty="0"/>
              <a:t> час </a:t>
            </a:r>
            <a:r>
              <a:rPr lang="ru-RU" sz="3200" i="1" dirty="0" err="1"/>
              <a:t>нещасного</a:t>
            </a:r>
            <a:r>
              <a:rPr lang="ru-RU" sz="3200" i="1" dirty="0"/>
              <a:t> </a:t>
            </a:r>
            <a:r>
              <a:rPr lang="ru-RU" sz="3200" i="1" dirty="0" err="1"/>
              <a:t>випадку</a:t>
            </a:r>
            <a:r>
              <a:rPr lang="ru-RU" sz="3200" i="1" dirty="0"/>
              <a:t>, </a:t>
            </a:r>
            <a:r>
              <a:rPr lang="ru-RU" sz="3200" i="1" dirty="0" err="1"/>
              <a:t>який</a:t>
            </a:r>
            <a:r>
              <a:rPr lang="ru-RU" sz="3200" i="1" dirty="0"/>
              <a:t> не </a:t>
            </a:r>
            <a:r>
              <a:rPr lang="ru-RU" sz="3200" i="1" dirty="0" err="1"/>
              <a:t>можна</a:t>
            </a:r>
            <a:r>
              <a:rPr lang="ru-RU" sz="3200" i="1" dirty="0"/>
              <a:t> </a:t>
            </a:r>
            <a:r>
              <a:rPr lang="ru-RU" sz="3200" i="1" dirty="0" err="1"/>
              <a:t>виключати</a:t>
            </a:r>
            <a:r>
              <a:rPr lang="ru-RU" sz="3200" i="1" dirty="0"/>
              <a:t>, </a:t>
            </a:r>
            <a:r>
              <a:rPr lang="ru-RU" sz="3200" i="1" dirty="0" err="1"/>
              <a:t>або</a:t>
            </a:r>
            <a:r>
              <a:rPr lang="ru-RU" sz="3200" i="1" dirty="0"/>
              <a:t> в силу </a:t>
            </a:r>
            <a:r>
              <a:rPr lang="ru-RU" sz="3200" i="1" dirty="0" err="1"/>
              <a:t>власного</a:t>
            </a:r>
            <a:r>
              <a:rPr lang="ru-RU" sz="3200" i="1" dirty="0"/>
              <a:t> </a:t>
            </a:r>
            <a:r>
              <a:rPr lang="ru-RU" sz="3200" i="1" dirty="0" err="1"/>
              <a:t>людського</a:t>
            </a:r>
            <a:r>
              <a:rPr lang="ru-RU" sz="3200" i="1" dirty="0"/>
              <a:t> </a:t>
            </a:r>
            <a:r>
              <a:rPr lang="ru-RU" sz="3200" i="1" dirty="0" err="1"/>
              <a:t>бажання</a:t>
            </a:r>
            <a:r>
              <a:rPr lang="ru-RU" sz="3200" i="1" dirty="0" smtClean="0"/>
              <a:t>».</a:t>
            </a:r>
          </a:p>
          <a:p>
            <a:r>
              <a:rPr lang="ru-RU" sz="3200" i="1" dirty="0" smtClean="0"/>
              <a:t> </a:t>
            </a:r>
            <a:r>
              <a:rPr lang="ru-RU" sz="3200" i="1" dirty="0" err="1"/>
              <a:t>В.М.Глушков</a:t>
            </a:r>
            <a:endParaRPr lang="ru-RU" sz="3200" dirty="0"/>
          </a:p>
        </p:txBody>
      </p:sp>
      <p:pic>
        <p:nvPicPr>
          <p:cNvPr id="4098" name="Picture 2" descr="E:\5 курс\история информатики\image98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3731827"/>
            <a:ext cx="6120680" cy="3086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0043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/>
          <p:cNvSpPr/>
          <p:nvPr/>
        </p:nvSpPr>
        <p:spPr>
          <a:xfrm>
            <a:off x="251520" y="116632"/>
            <a:ext cx="828092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dirty="0" err="1"/>
              <a:t>Біокібернетика</a:t>
            </a:r>
            <a:r>
              <a:rPr lang="ru-RU" sz="3200" dirty="0"/>
              <a:t> – один з </a:t>
            </a:r>
            <a:r>
              <a:rPr lang="ru-RU" sz="3200" dirty="0" err="1"/>
              <a:t>найбільш</a:t>
            </a:r>
            <a:r>
              <a:rPr lang="ru-RU" sz="3200" dirty="0"/>
              <a:t> </a:t>
            </a:r>
            <a:r>
              <a:rPr lang="ru-RU" sz="3200" dirty="0" err="1"/>
              <a:t>суперечливих</a:t>
            </a:r>
            <a:r>
              <a:rPr lang="ru-RU" sz="3200" dirty="0"/>
              <a:t> </a:t>
            </a:r>
            <a:r>
              <a:rPr lang="ru-RU" sz="3200" dirty="0" err="1"/>
              <a:t>напрямків</a:t>
            </a:r>
            <a:r>
              <a:rPr lang="ru-RU" sz="3200" dirty="0"/>
              <a:t> </a:t>
            </a:r>
            <a:r>
              <a:rPr lang="ru-RU" sz="3200" dirty="0" err="1"/>
              <a:t>роботи</a:t>
            </a:r>
            <a:r>
              <a:rPr lang="ru-RU" sz="3200" dirty="0"/>
              <a:t> </a:t>
            </a:r>
            <a:r>
              <a:rPr lang="ru-RU" sz="3200" dirty="0" err="1"/>
              <a:t>інституту</a:t>
            </a:r>
            <a:r>
              <a:rPr lang="ru-RU" sz="3200" dirty="0"/>
              <a:t> </a:t>
            </a:r>
            <a:r>
              <a:rPr lang="ru-RU" sz="3200" dirty="0" smtClean="0"/>
              <a:t>Глушкова.</a:t>
            </a:r>
            <a:endParaRPr lang="ru-RU" sz="3200" dirty="0"/>
          </a:p>
        </p:txBody>
      </p:sp>
      <p:sp>
        <p:nvSpPr>
          <p:cNvPr id="4" name="Прямокутник 3"/>
          <p:cNvSpPr/>
          <p:nvPr/>
        </p:nvSpPr>
        <p:spPr>
          <a:xfrm>
            <a:off x="251520" y="1963112"/>
            <a:ext cx="842493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i="1" dirty="0">
                <a:solidFill>
                  <a:schemeClr val="accent1">
                    <a:lumMod val="50000"/>
                  </a:schemeClr>
                </a:solidFill>
              </a:rPr>
              <a:t>«Робот 3 поколения, созданный в отделе биологической кибернетики, уже вполне самостоятельно прокладывает себе дорогу. На современном уровне робототехники – это лишь один из первых шагов к моделированию механизма человеческого мышления, к созданию </a:t>
            </a:r>
            <a:r>
              <a:rPr lang="ru-RU" sz="2400" i="1" dirty="0" err="1">
                <a:solidFill>
                  <a:schemeClr val="accent1">
                    <a:lumMod val="50000"/>
                  </a:schemeClr>
                </a:solidFill>
              </a:rPr>
              <a:t>исскуственного</a:t>
            </a:r>
            <a:r>
              <a:rPr lang="ru-RU" sz="2400" i="1" dirty="0">
                <a:solidFill>
                  <a:schemeClr val="accent1">
                    <a:lumMod val="50000"/>
                  </a:schemeClr>
                </a:solidFill>
              </a:rPr>
              <a:t> разума». </a:t>
            </a:r>
            <a:r>
              <a:rPr lang="ru-RU" sz="2400" i="1" dirty="0" err="1">
                <a:solidFill>
                  <a:schemeClr val="accent1">
                    <a:lumMod val="50000"/>
                  </a:schemeClr>
                </a:solidFill>
              </a:rPr>
              <a:t>В.М.Глушков</a:t>
            </a:r>
            <a:endParaRPr lang="ru-RU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Прямокутник 4"/>
          <p:cNvSpPr/>
          <p:nvPr/>
        </p:nvSpPr>
        <p:spPr>
          <a:xfrm>
            <a:off x="251520" y="4640768"/>
            <a:ext cx="84249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>
                <a:solidFill>
                  <a:schemeClr val="accent5">
                    <a:lumMod val="50000"/>
                  </a:schemeClr>
                </a:solidFill>
              </a:rPr>
              <a:t>«Уже сейчас идут успешные </a:t>
            </a:r>
            <a:r>
              <a:rPr lang="ru-RU" sz="2400" i="1" dirty="0" err="1">
                <a:solidFill>
                  <a:schemeClr val="accent5">
                    <a:lumMod val="50000"/>
                  </a:schemeClr>
                </a:solidFill>
              </a:rPr>
              <a:t>эксперементы</a:t>
            </a:r>
            <a:r>
              <a:rPr lang="ru-RU" sz="2400" i="1" dirty="0">
                <a:solidFill>
                  <a:schemeClr val="accent5">
                    <a:lumMod val="50000"/>
                  </a:schemeClr>
                </a:solidFill>
              </a:rPr>
              <a:t> по записи биотоков мозга. И не исключено, что придет такое время, когда будет возможен переход человеческого интеллекта, чувств и эмоций полностью в память </a:t>
            </a:r>
            <a:r>
              <a:rPr lang="ru-RU" sz="2400" i="1" dirty="0" err="1">
                <a:solidFill>
                  <a:schemeClr val="accent5">
                    <a:lumMod val="50000"/>
                  </a:schemeClr>
                </a:solidFill>
              </a:rPr>
              <a:t>электронновычеслительной</a:t>
            </a:r>
            <a:r>
              <a:rPr lang="ru-RU" sz="2400" i="1" dirty="0">
                <a:solidFill>
                  <a:schemeClr val="accent5">
                    <a:lumMod val="50000"/>
                  </a:schemeClr>
                </a:solidFill>
              </a:rPr>
              <a:t> машины». </a:t>
            </a:r>
            <a:r>
              <a:rPr lang="ru-RU" sz="2400" i="1" dirty="0" err="1">
                <a:solidFill>
                  <a:schemeClr val="accent5">
                    <a:lumMod val="50000"/>
                  </a:schemeClr>
                </a:solidFill>
              </a:rPr>
              <a:t>В.М.Глушков</a:t>
            </a:r>
            <a:endParaRPr lang="ru-RU" sz="2400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4909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E:\5 курс\история информатики\94a0b74bc62d0900662ea1f3ba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844" y="2091003"/>
            <a:ext cx="8238304" cy="4733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7504" y="476672"/>
            <a:ext cx="885698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2800" dirty="0" smtClean="0"/>
              <a:t>«</a:t>
            </a:r>
            <a:r>
              <a:rPr lang="uk-UA" sz="3600" dirty="0" smtClean="0">
                <a:solidFill>
                  <a:srgbClr val="C00000"/>
                </a:solidFill>
              </a:rPr>
              <a:t>ОГАС</a:t>
            </a:r>
            <a:r>
              <a:rPr lang="uk-UA" sz="2800" dirty="0" smtClean="0"/>
              <a:t>» – «</a:t>
            </a:r>
            <a:r>
              <a:rPr lang="ru-RU" sz="2800" dirty="0" err="1" smtClean="0"/>
              <a:t>общегосудаственная</a:t>
            </a:r>
            <a:r>
              <a:rPr lang="ru-RU" sz="2800" dirty="0" smtClean="0"/>
              <a:t> </a:t>
            </a:r>
            <a:r>
              <a:rPr lang="ru-RU" sz="2800" dirty="0" err="1" smtClean="0"/>
              <a:t>автоматизованая</a:t>
            </a:r>
            <a:r>
              <a:rPr lang="ru-RU" sz="2800" dirty="0" smtClean="0"/>
              <a:t> система» - </a:t>
            </a:r>
            <a:r>
              <a:rPr lang="uk-UA" sz="2800" dirty="0" smtClean="0"/>
              <a:t>прототип сучасного Інтернету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971188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/>
          <p:cNvSpPr/>
          <p:nvPr/>
        </p:nvSpPr>
        <p:spPr>
          <a:xfrm>
            <a:off x="179512" y="548680"/>
            <a:ext cx="874846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i="1" dirty="0">
                <a:solidFill>
                  <a:srgbClr val="C00000"/>
                </a:solidFill>
              </a:rPr>
              <a:t>«Если в машину заложить правдивую информацию о возможностях на каждом рабочем месте, на каждом производственном участке, то машина скомбинирует их и получит усиленные возможности предприятия, отрасли, республики и всей страны в целом. Но если заложить в машину заведомую ложь, то она эту ложь усилит и выдаст такую же ложь, с которой разобраться будет окончательно невозможно.» </a:t>
            </a:r>
            <a:r>
              <a:rPr lang="ru-RU" sz="2800" i="1" dirty="0" err="1">
                <a:solidFill>
                  <a:srgbClr val="C00000"/>
                </a:solidFill>
              </a:rPr>
              <a:t>В.М.Глушков</a:t>
            </a:r>
            <a:endParaRPr lang="ru-RU" sz="2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0475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ишукана">
  <a:themeElements>
    <a:clrScheme name="Вишукана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Вишукана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Вишукана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22</TotalTime>
  <Words>408</Words>
  <Application>Microsoft Office PowerPoint</Application>
  <PresentationFormat>Екран (4:3)</PresentationFormat>
  <Paragraphs>21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9</vt:i4>
      </vt:variant>
    </vt:vector>
  </HeadingPairs>
  <TitlesOfParts>
    <vt:vector size="10" baseType="lpstr">
      <vt:lpstr>Вишукана</vt:lpstr>
      <vt:lpstr>Історія інформатики. Видатні вчені та винахідники. Віктор Михайлович ГЛУШКОВ</vt:lpstr>
      <vt:lpstr>Віктор Михайлович Глушков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Історія інформатики. Видатні вчені та винахідники. Віктор Михайлович ГЛУШКОВ</dc:title>
  <dc:creator>Sara Yasmeen (Wipro Technologies)</dc:creator>
  <cp:lastModifiedBy>Vika</cp:lastModifiedBy>
  <cp:revision>4</cp:revision>
  <dcterms:created xsi:type="dcterms:W3CDTF">2010-02-23T11:30:32Z</dcterms:created>
  <dcterms:modified xsi:type="dcterms:W3CDTF">2013-12-17T23:45:29Z</dcterms:modified>
</cp:coreProperties>
</file>