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4" r:id="rId5"/>
    <p:sldId id="260" r:id="rId6"/>
    <p:sldId id="262" r:id="rId7"/>
    <p:sldId id="265" r:id="rId8"/>
    <p:sldId id="272" r:id="rId9"/>
    <p:sldId id="273" r:id="rId10"/>
    <p:sldId id="274" r:id="rId11"/>
    <p:sldId id="268" r:id="rId12"/>
    <p:sldId id="269" r:id="rId13"/>
    <p:sldId id="270" r:id="rId14"/>
    <p:sldId id="271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5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90;&#1072;\&#1056;&#1072;&#1073;&#1086;&#1095;&#1080;&#1081;%20&#1089;&#1090;&#1086;&#1083;\&#1058;&#1072;&#1073;&#1083;&#1080;&#1094;&#1103;%20&#1110;%20&#1075;&#1088;&#1072;&#1092;&#1110;&#1082;&#1080;%20&#1079;&#1072;&#1081;&#1085;&#1103;&#1090;&#1086;&#1089;&#1090;&#1110;%20%20&#1091;&#1082;&#1088;&#1072;&#1111;&#1085;&#1094;&#1110;&#1074;%20&#1079;&#1072;%202005-2010%20&#1088;&#1086;&#1082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90;&#1072;\&#1056;&#1072;&#1073;&#1086;&#1095;&#1080;&#1081;%20&#1089;&#1090;&#1086;&#1083;\&#1058;&#1072;&#1073;&#1083;&#1080;&#1094;&#1103;%20&#1110;%20&#1075;&#1088;&#1072;&#1092;&#1110;&#1082;&#1080;%20&#1079;&#1072;&#1081;&#1085;&#1103;&#1090;&#1086;&#1089;&#1090;&#1110;%20%20&#1091;&#1082;&#1088;&#1072;&#1111;&#1085;&#1094;&#1110;&#1074;%20&#1079;&#1072;%202005-2010%20&#1088;&#1086;&#1082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90;&#1072;\&#1056;&#1072;&#1073;&#1086;&#1095;&#1080;&#1081;%20&#1089;&#1090;&#1086;&#1083;\&#1058;&#1072;&#1073;&#1083;&#1080;&#1094;&#1103;%20&#1110;%20&#1075;&#1088;&#1072;&#1092;&#1110;&#1082;&#1080;%20&#1079;&#1072;&#1081;&#1085;&#1103;&#1090;&#1086;&#1089;&#1090;&#1110;%20%20&#1091;&#1082;&#1088;&#1072;&#1111;&#1085;&#1094;&#1110;&#1074;%20&#1079;&#1072;%202005-2010%20&#1088;&#1086;&#1082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(</a:t>
            </a:r>
            <a:r>
              <a:rPr lang="ru-RU" dirty="0" err="1" smtClean="0"/>
              <a:t>кількість</a:t>
            </a:r>
            <a:r>
              <a:rPr lang="ru-RU" dirty="0" smtClean="0"/>
              <a:t> </a:t>
            </a:r>
            <a:r>
              <a:rPr lang="ru-RU" dirty="0" err="1" smtClean="0"/>
              <a:t>робочих</a:t>
            </a:r>
            <a:r>
              <a:rPr lang="ru-RU" dirty="0" smtClean="0"/>
              <a:t> </a:t>
            </a:r>
            <a:r>
              <a:rPr lang="ru-RU" dirty="0" err="1" smtClean="0"/>
              <a:t>місць</a:t>
            </a:r>
            <a:r>
              <a:rPr lang="ru-RU" dirty="0" smtClean="0"/>
              <a:t> ), тис. од</a:t>
            </a:r>
            <a:endParaRPr lang="ru-RU" dirty="0"/>
          </a:p>
        </c:rich>
      </c:tx>
      <c:layout>
        <c:manualLayout>
          <c:xMode val="edge"/>
          <c:yMode val="edge"/>
          <c:x val="0.1488689492986926"/>
          <c:y val="1.5686164720374561E-2"/>
        </c:manualLayout>
      </c:layout>
    </c:title>
    <c:view3D>
      <c:rotX val="3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'[Таблиця і графіки зайнятості  українців за 2005-2010 роки.xlsx]Лист1'!$C$1</c:f>
              <c:strCache>
                <c:ptCount val="1"/>
                <c:pt idx="0">
                  <c:v>Сукупний попит на працю (кількість робочих місць),тис.од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'[Таблиця і графіки зайнятості  українців за 2005-2010 роки.xlsx]Лист1'!$A$2:$A$7</c:f>
              <c:numCache>
                <c:formatCode>@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'[Таблиця і графіки зайнятості  українців за 2005-2010 роки.xlsx]Лист1'!$C$2:$C$7</c:f>
              <c:numCache>
                <c:formatCode>@</c:formatCode>
                <c:ptCount val="6"/>
                <c:pt idx="0">
                  <c:v>20860.7</c:v>
                </c:pt>
                <c:pt idx="1">
                  <c:v>20860.7</c:v>
                </c:pt>
                <c:pt idx="2">
                  <c:v>21069.8</c:v>
                </c:pt>
                <c:pt idx="3">
                  <c:v>21059.9</c:v>
                </c:pt>
                <c:pt idx="4">
                  <c:v>20259.400000000001</c:v>
                </c:pt>
                <c:pt idx="5">
                  <c:v>20328.7</c:v>
                </c:pt>
              </c:numCache>
            </c:numRef>
          </c:val>
        </c:ser>
        <c:shape val="pyramid"/>
        <c:axId val="49318912"/>
        <c:axId val="54063872"/>
        <c:axId val="0"/>
      </c:bar3DChart>
      <c:catAx>
        <c:axId val="49318912"/>
        <c:scaling>
          <c:orientation val="minMax"/>
        </c:scaling>
        <c:axPos val="b"/>
        <c:numFmt formatCode="@" sourceLinked="1"/>
        <c:tickLblPos val="nextTo"/>
        <c:crossAx val="54063872"/>
        <c:crosses val="autoZero"/>
        <c:auto val="1"/>
        <c:lblAlgn val="ctr"/>
        <c:lblOffset val="100"/>
      </c:catAx>
      <c:valAx>
        <c:axId val="54063872"/>
        <c:scaling>
          <c:orientation val="minMax"/>
        </c:scaling>
        <c:axPos val="l"/>
        <c:majorGridlines/>
        <c:numFmt formatCode="@" sourceLinked="1"/>
        <c:tickLblPos val="nextTo"/>
        <c:crossAx val="49318912"/>
        <c:crosses val="autoZero"/>
        <c:crossBetween val="between"/>
      </c:valAx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0068744531933504"/>
          <c:y val="2.3148148148148147E-2"/>
        </c:manualLayout>
      </c:layout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Лист1!$D$1</c:f>
              <c:strCache>
                <c:ptCount val="1"/>
                <c:pt idx="0">
                  <c:v>Середньомісячна заробітна плата (скоригована на індекс споживача цін.)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Лист1!$A$2:$A$7</c:f>
              <c:numCache>
                <c:formatCode>@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Лист1!$D$2:$D$7</c:f>
              <c:numCache>
                <c:formatCode>_-* #,##0.00\ "грн."_-;\-* #,##0.00\ "грн."_-;_-* "-"??\ "грн."_-;_-@_-</c:formatCode>
                <c:ptCount val="6"/>
                <c:pt idx="0">
                  <c:v>534.9</c:v>
                </c:pt>
                <c:pt idx="1">
                  <c:v>534.9</c:v>
                </c:pt>
                <c:pt idx="2">
                  <c:v>534.9</c:v>
                </c:pt>
                <c:pt idx="3">
                  <c:v>534.9</c:v>
                </c:pt>
                <c:pt idx="4">
                  <c:v>534.9</c:v>
                </c:pt>
                <c:pt idx="5">
                  <c:v>534.9</c:v>
                </c:pt>
              </c:numCache>
            </c:numRef>
          </c:val>
        </c:ser>
        <c:shape val="pyramid"/>
        <c:axId val="54803840"/>
        <c:axId val="54813824"/>
        <c:axId val="0"/>
      </c:bar3DChart>
      <c:catAx>
        <c:axId val="54803840"/>
        <c:scaling>
          <c:orientation val="minMax"/>
        </c:scaling>
        <c:axPos val="b"/>
        <c:numFmt formatCode="@" sourceLinked="1"/>
        <c:tickLblPos val="nextTo"/>
        <c:crossAx val="54813824"/>
        <c:crosses val="autoZero"/>
        <c:auto val="1"/>
        <c:lblAlgn val="ctr"/>
        <c:lblOffset val="100"/>
      </c:catAx>
      <c:valAx>
        <c:axId val="54813824"/>
        <c:scaling>
          <c:orientation val="minMax"/>
        </c:scaling>
        <c:axPos val="l"/>
        <c:majorGridlines/>
        <c:numFmt formatCode="_-* #,##0.00\ &quot;грн.&quot;_-;\-* #,##0.00\ &quot;грн.&quot;_-;_-* &quot;-&quot;??\ &quot;грн.&quot;_-;_-@_-" sourceLinked="1"/>
        <c:tickLblPos val="nextTo"/>
        <c:crossAx val="548038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Сукупна пропозиція праці (чисельність економічно активного населення)тис.осіб</c:v>
                </c:pt>
              </c:strCache>
            </c:strRef>
          </c:tx>
          <c:spPr>
            <a:solidFill>
              <a:srgbClr val="FFFF00"/>
            </a:solidFill>
          </c:spPr>
          <c:cat>
            <c:numRef>
              <c:f>Лист1!$A$2:$A$7</c:f>
              <c:numCache>
                <c:formatCode>@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Лист1!$B$2:$B$7</c:f>
              <c:numCache>
                <c:formatCode>@</c:formatCode>
                <c:ptCount val="6"/>
                <c:pt idx="0">
                  <c:v>22280.799999999996</c:v>
                </c:pt>
                <c:pt idx="1">
                  <c:v>22245.4</c:v>
                </c:pt>
                <c:pt idx="2">
                  <c:v>22322.3</c:v>
                </c:pt>
                <c:pt idx="3">
                  <c:v>22397.4</c:v>
                </c:pt>
                <c:pt idx="4">
                  <c:v>22150.3</c:v>
                </c:pt>
                <c:pt idx="5">
                  <c:v>22051.599999999995</c:v>
                </c:pt>
              </c:numCache>
            </c:numRef>
          </c:val>
        </c:ser>
        <c:axId val="54823168"/>
        <c:axId val="54824960"/>
      </c:barChart>
      <c:catAx>
        <c:axId val="54823168"/>
        <c:scaling>
          <c:orientation val="minMax"/>
        </c:scaling>
        <c:axPos val="b"/>
        <c:numFmt formatCode="@" sourceLinked="1"/>
        <c:tickLblPos val="nextTo"/>
        <c:crossAx val="54824960"/>
        <c:crosses val="autoZero"/>
        <c:auto val="1"/>
        <c:lblAlgn val="ctr"/>
        <c:lblOffset val="100"/>
      </c:catAx>
      <c:valAx>
        <c:axId val="54824960"/>
        <c:scaling>
          <c:orientation val="minMax"/>
        </c:scaling>
        <c:axPos val="l"/>
        <c:majorGridlines/>
        <c:numFmt formatCode="@" sourceLinked="1"/>
        <c:tickLblPos val="nextTo"/>
        <c:crossAx val="5482316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>
              <a:solidFill>
                <a:srgbClr val="FFFF00"/>
              </a:solidFill>
            </a:defRPr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4EAF1-661E-4ADA-8228-18AA11418E9A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FA679-DDE0-49EC-9936-EBCCA0655E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FA679-DDE0-49EC-9936-EBCCA0655EF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Безробіття в Україні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1270212.jpg"/>
          <p:cNvPicPr>
            <a:picLocks noGrp="1" noChangeAspect="1"/>
          </p:cNvPicPr>
          <p:nvPr>
            <p:ph idx="1"/>
          </p:nvPr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2428875" y="2258219"/>
            <a:ext cx="4286250" cy="3209925"/>
          </a:xfrm>
          <a:blipFill>
            <a:blip r:embed="rId4"/>
            <a:tile tx="0" ty="0" sx="100000" sy="100000" flip="none" algn="tl"/>
          </a:blipFill>
        </p:spPr>
      </p:pic>
    </p:spTree>
  </p:cSld>
  <p:clrMapOvr>
    <a:masterClrMapping/>
  </p:clrMapOvr>
  <p:transition advTm="5891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58272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Сукупна пропозиція праці(чисельність економічно активного населення)</a:t>
            </a:r>
            <a:r>
              <a:rPr lang="uk-UA" b="1" dirty="0" err="1" smtClean="0">
                <a:solidFill>
                  <a:schemeClr val="bg1"/>
                </a:solidFill>
              </a:rPr>
              <a:t>тис.осіб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02"/>
          <a:ext cx="8258204" cy="4197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4547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48, 7% </a:t>
            </a:r>
            <a:r>
              <a:rPr lang="ru-RU" sz="3600" b="1" dirty="0" err="1" smtClean="0">
                <a:solidFill>
                  <a:schemeClr val="bg1"/>
                </a:solidFill>
              </a:rPr>
              <a:t>безробітних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серед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загальної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маси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непрацюючого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населення</a:t>
            </a:r>
            <a:r>
              <a:rPr lang="ru-RU" sz="3600" b="1" dirty="0" smtClean="0">
                <a:solidFill>
                  <a:schemeClr val="bg1"/>
                </a:solidFill>
              </a:rPr>
              <a:t> – молодь.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751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66110" y="2000240"/>
            <a:ext cx="6411781" cy="4525963"/>
          </a:xfrm>
        </p:spPr>
      </p:pic>
    </p:spTree>
  </p:cSld>
  <p:clrMapOvr>
    <a:masterClrMapping/>
  </p:clrMapOvr>
  <p:transition advTm="5782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72400" cy="426880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1)</a:t>
            </a:r>
            <a:r>
              <a:rPr lang="ru-RU" sz="2400" dirty="0" smtClean="0"/>
              <a:t> </a:t>
            </a:r>
            <a:r>
              <a:rPr lang="ru-RU" sz="2400" dirty="0" err="1" smtClean="0"/>
              <a:t>соціальні</a:t>
            </a:r>
            <a:r>
              <a:rPr lang="ru-RU" sz="2400" dirty="0" smtClean="0"/>
              <a:t>: </a:t>
            </a:r>
            <a:r>
              <a:rPr lang="ru-RU" sz="2400" dirty="0" err="1" smtClean="0"/>
              <a:t>посилення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соціальної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err="1" smtClean="0"/>
              <a:t>напруги</a:t>
            </a:r>
            <a:r>
              <a:rPr lang="ru-RU" sz="2400" dirty="0" smtClean="0"/>
              <a:t>; </a:t>
            </a:r>
            <a:r>
              <a:rPr lang="ru-RU" sz="2400" dirty="0" err="1" smtClean="0"/>
              <a:t>загострення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кримінальної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ситуації</a:t>
            </a:r>
            <a:r>
              <a:rPr lang="ru-RU" sz="2400" dirty="0" smtClean="0"/>
              <a:t>; </a:t>
            </a:r>
            <a:r>
              <a:rPr lang="ru-RU" sz="2400" dirty="0" err="1" smtClean="0"/>
              <a:t>зростання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кількості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психічних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err="1" smtClean="0"/>
              <a:t>захворювань</a:t>
            </a:r>
            <a:r>
              <a:rPr lang="ru-RU" sz="2400" dirty="0" smtClean="0"/>
              <a:t>; </a:t>
            </a:r>
            <a:r>
              <a:rPr lang="ru-RU" sz="2400" dirty="0" err="1" smtClean="0"/>
              <a:t>посилення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соціальної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диференціації</a:t>
            </a:r>
            <a:r>
              <a:rPr lang="ru-RU" sz="2400" dirty="0" smtClean="0"/>
              <a:t>; </a:t>
            </a:r>
            <a:r>
              <a:rPr lang="ru-RU" sz="2400" dirty="0" err="1" smtClean="0"/>
              <a:t>падіння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трудової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err="1" smtClean="0"/>
              <a:t>активності</a:t>
            </a:r>
            <a:r>
              <a:rPr lang="ru-RU" sz="2400" dirty="0" smtClean="0"/>
              <a:t>; </a:t>
            </a:r>
            <a:r>
              <a:rPr lang="ru-RU" sz="2400" dirty="0" smtClean="0">
                <a:solidFill>
                  <a:srgbClr val="FF0000"/>
                </a:solidFill>
              </a:rPr>
              <a:t>2) </a:t>
            </a:r>
            <a:r>
              <a:rPr lang="ru-RU" sz="2400" dirty="0" err="1" smtClean="0"/>
              <a:t>економічні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наслідки</a:t>
            </a:r>
            <a:r>
              <a:rPr lang="ru-RU" sz="2400" dirty="0" smtClean="0"/>
              <a:t>: </a:t>
            </a:r>
            <a:r>
              <a:rPr lang="ru-RU" sz="2400" dirty="0" err="1" smtClean="0"/>
              <a:t>скорочення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податкових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надходжень</a:t>
            </a:r>
            <a:r>
              <a:rPr lang="ru-RU" sz="2400" dirty="0" smtClean="0"/>
              <a:t>; </a:t>
            </a:r>
            <a:br>
              <a:rPr lang="ru-RU" sz="2400" dirty="0" smtClean="0"/>
            </a:br>
            <a:r>
              <a:rPr lang="ru-RU" sz="2400" dirty="0" err="1" smtClean="0"/>
              <a:t>зменшення</a:t>
            </a:r>
            <a:r>
              <a:rPr lang="ru-RU" sz="2400" dirty="0" smtClean="0"/>
              <a:t> ВВП </a:t>
            </a:r>
            <a:r>
              <a:rPr lang="ru-RU" sz="2400" dirty="0" err="1" smtClean="0"/>
              <a:t>країни</a:t>
            </a:r>
            <a:r>
              <a:rPr lang="ru-RU" sz="2400" dirty="0" smtClean="0"/>
              <a:t>; </a:t>
            </a:r>
            <a:r>
              <a:rPr lang="ru-RU" sz="2400" dirty="0" err="1" smtClean="0"/>
              <a:t>падіння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життєвого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рівня</a:t>
            </a:r>
            <a:r>
              <a:rPr lang="ru-RU" sz="2400" dirty="0" smtClean="0"/>
              <a:t>, </a:t>
            </a:r>
            <a:r>
              <a:rPr lang="ru-RU" sz="2400" dirty="0" err="1" smtClean="0"/>
              <a:t>втрата</a:t>
            </a:r>
            <a:r>
              <a:rPr lang="ru-RU" sz="2400" dirty="0" smtClean="0"/>
              <a:t> </a:t>
            </a:r>
            <a:r>
              <a:rPr lang="ru-RU" sz="2400" dirty="0" err="1" smtClean="0"/>
              <a:t>кваліфікації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err="1" smtClean="0"/>
              <a:t>безробітними</a:t>
            </a:r>
            <a:r>
              <a:rPr lang="ru-RU" sz="2400" dirty="0" smtClean="0"/>
              <a:t>; </a:t>
            </a:r>
            <a:r>
              <a:rPr lang="ru-RU" sz="2400" dirty="0" err="1" smtClean="0"/>
              <a:t>зростання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витрат</a:t>
            </a:r>
            <a:r>
              <a:rPr lang="ru-RU" sz="2400" dirty="0" smtClean="0"/>
              <a:t> на </a:t>
            </a:r>
            <a:r>
              <a:rPr lang="ru-RU" sz="2400" dirty="0" err="1" smtClean="0"/>
              <a:t>допомогу</a:t>
            </a:r>
            <a:r>
              <a:rPr lang="ru-RU" sz="2400" dirty="0" smtClean="0"/>
              <a:t> </a:t>
            </a:r>
            <a:r>
              <a:rPr lang="ru-RU" sz="2400" dirty="0" err="1" smtClean="0"/>
              <a:t>безробітним</a:t>
            </a:r>
            <a:r>
              <a:rPr lang="ru-RU" sz="2400" dirty="0" smtClean="0"/>
              <a:t>; </a:t>
            </a:r>
            <a:r>
              <a:rPr lang="ru-RU" sz="2400" dirty="0" err="1" smtClean="0"/>
              <a:t>скорочення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err="1" smtClean="0"/>
              <a:t>виробництва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214291"/>
            <a:ext cx="7772400" cy="1285884"/>
          </a:xfrm>
        </p:spPr>
        <p:txBody>
          <a:bodyPr/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Негативні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наслідки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безробіття</a:t>
            </a:r>
            <a:endParaRPr lang="ru-RU" sz="36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advTm="16360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571612"/>
            <a:ext cx="7643866" cy="40719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FF0000"/>
                </a:solidFill>
              </a:rPr>
              <a:t>1</a:t>
            </a:r>
            <a:r>
              <a:rPr lang="ru-RU" sz="2700" dirty="0" smtClean="0">
                <a:solidFill>
                  <a:srgbClr val="FF0000"/>
                </a:solidFill>
              </a:rPr>
              <a:t>)</a:t>
            </a:r>
            <a:r>
              <a:rPr lang="ru-RU" sz="2700" dirty="0" smtClean="0"/>
              <a:t> </a:t>
            </a:r>
            <a:r>
              <a:rPr lang="ru-RU" sz="2700" dirty="0" err="1" smtClean="0"/>
              <a:t>соціальні</a:t>
            </a:r>
            <a:r>
              <a:rPr lang="ru-RU" sz="2700" dirty="0" smtClean="0"/>
              <a:t>: </a:t>
            </a:r>
            <a:r>
              <a:rPr lang="ru-RU" sz="2700" dirty="0" err="1" smtClean="0"/>
              <a:t>підвищення</a:t>
            </a:r>
            <a:r>
              <a:rPr lang="ru-RU" sz="2700" dirty="0" smtClean="0"/>
              <a:t> </a:t>
            </a:r>
            <a:r>
              <a:rPr lang="ru-RU" sz="2700" dirty="0" err="1" smtClean="0"/>
              <a:t>соціальної</a:t>
            </a: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err="1" smtClean="0"/>
              <a:t>цінності</a:t>
            </a:r>
            <a:r>
              <a:rPr lang="ru-RU" sz="2700" dirty="0" smtClean="0"/>
              <a:t> </a:t>
            </a:r>
            <a:r>
              <a:rPr lang="ru-RU" sz="2700" dirty="0" err="1" smtClean="0"/>
              <a:t>робочого</a:t>
            </a:r>
            <a:r>
              <a:rPr lang="ru-RU" sz="2700" dirty="0" smtClean="0"/>
              <a:t> </a:t>
            </a:r>
            <a:r>
              <a:rPr lang="ru-RU" sz="2700" dirty="0" err="1" smtClean="0"/>
              <a:t>місця</a:t>
            </a:r>
            <a:r>
              <a:rPr lang="ru-RU" sz="2700" dirty="0" smtClean="0"/>
              <a:t>; </a:t>
            </a:r>
            <a:r>
              <a:rPr lang="ru-RU" sz="2700" dirty="0" err="1" smtClean="0"/>
              <a:t>збільшення</a:t>
            </a:r>
            <a:r>
              <a:rPr lang="ru-RU" sz="2700" dirty="0" smtClean="0"/>
              <a:t> </a:t>
            </a:r>
            <a:r>
              <a:rPr lang="ru-RU" sz="2700" dirty="0" err="1" smtClean="0"/>
              <a:t>особистого</a:t>
            </a:r>
            <a:r>
              <a:rPr lang="ru-RU" sz="2700" dirty="0" smtClean="0"/>
              <a:t> </a:t>
            </a:r>
            <a:r>
              <a:rPr lang="ru-RU" sz="2700" dirty="0" err="1" smtClean="0"/>
              <a:t>вільного</a:t>
            </a:r>
            <a:r>
              <a:rPr lang="ru-RU" sz="2700" dirty="0" smtClean="0"/>
              <a:t> часу та </a:t>
            </a:r>
            <a:r>
              <a:rPr lang="ru-RU" sz="2700" dirty="0" err="1" smtClean="0"/>
              <a:t>свободи</a:t>
            </a:r>
            <a:r>
              <a:rPr lang="ru-RU" sz="2700" dirty="0" smtClean="0"/>
              <a:t> </a:t>
            </a:r>
            <a:r>
              <a:rPr lang="ru-RU" sz="2700" dirty="0" err="1" smtClean="0"/>
              <a:t>вибору</a:t>
            </a:r>
            <a:r>
              <a:rPr lang="ru-RU" sz="2700" dirty="0" smtClean="0"/>
              <a:t> </a:t>
            </a:r>
            <a:r>
              <a:rPr lang="ru-RU" sz="2700" dirty="0" err="1" smtClean="0"/>
              <a:t>місця</a:t>
            </a:r>
            <a:r>
              <a:rPr lang="ru-RU" sz="2700" dirty="0" smtClean="0"/>
              <a:t> </a:t>
            </a:r>
            <a:r>
              <a:rPr lang="ru-RU" sz="2700" dirty="0" err="1" smtClean="0"/>
              <a:t>роботи</a:t>
            </a:r>
            <a:r>
              <a:rPr lang="ru-RU" sz="2700" dirty="0" smtClean="0"/>
              <a:t>; </a:t>
            </a:r>
            <a:r>
              <a:rPr lang="ru-RU" sz="2700" dirty="0" err="1" smtClean="0"/>
              <a:t>зростання</a:t>
            </a:r>
            <a:r>
              <a:rPr lang="ru-RU" sz="2700" dirty="0" smtClean="0"/>
              <a:t> </a:t>
            </a:r>
            <a:r>
              <a:rPr lang="ru-RU" sz="2700" dirty="0" err="1" smtClean="0"/>
              <a:t>соціальної</a:t>
            </a:r>
            <a:r>
              <a:rPr lang="ru-RU" sz="2700" dirty="0" smtClean="0"/>
              <a:t> </a:t>
            </a:r>
            <a:r>
              <a:rPr lang="ru-RU" sz="2700" dirty="0" err="1" smtClean="0"/>
              <a:t>значущості</a:t>
            </a:r>
            <a:r>
              <a:rPr lang="ru-RU" sz="2700" dirty="0" smtClean="0"/>
              <a:t> </a:t>
            </a:r>
            <a:r>
              <a:rPr lang="ru-RU" sz="2700" dirty="0" err="1" smtClean="0"/>
              <a:t>та</a:t>
            </a:r>
            <a:r>
              <a:rPr lang="ru-RU" sz="2700" dirty="0" smtClean="0"/>
              <a:t> </a:t>
            </a:r>
            <a:r>
              <a:rPr lang="ru-RU" sz="2700" dirty="0" err="1" smtClean="0"/>
              <a:t>цінності</a:t>
            </a:r>
            <a:r>
              <a:rPr lang="ru-RU" sz="2700" dirty="0" smtClean="0"/>
              <a:t> </a:t>
            </a:r>
            <a:r>
              <a:rPr lang="ru-RU" sz="2700" dirty="0" err="1" smtClean="0"/>
              <a:t>праці</a:t>
            </a:r>
            <a:r>
              <a:rPr lang="ru-RU" sz="2700" dirty="0" smtClean="0"/>
              <a:t>; </a:t>
            </a:r>
            <a:br>
              <a:rPr lang="ru-RU" sz="2700" dirty="0" smtClean="0"/>
            </a:br>
            <a:r>
              <a:rPr lang="ru-RU" sz="2700" dirty="0" smtClean="0">
                <a:solidFill>
                  <a:srgbClr val="FF0000"/>
                </a:solidFill>
              </a:rPr>
              <a:t>2)</a:t>
            </a:r>
            <a:r>
              <a:rPr lang="ru-RU" sz="2700" dirty="0" smtClean="0"/>
              <a:t> </a:t>
            </a:r>
            <a:r>
              <a:rPr lang="ru-RU" sz="2700" dirty="0" err="1" smtClean="0"/>
              <a:t>економічні</a:t>
            </a:r>
            <a:r>
              <a:rPr lang="ru-RU" sz="2700" dirty="0" smtClean="0"/>
              <a:t>: </a:t>
            </a:r>
            <a:r>
              <a:rPr lang="ru-RU" sz="2700" dirty="0" err="1" smtClean="0"/>
              <a:t>створення</a:t>
            </a:r>
            <a:r>
              <a:rPr lang="ru-RU" sz="2700" dirty="0" smtClean="0"/>
              <a:t> резерву </a:t>
            </a:r>
            <a:r>
              <a:rPr lang="ru-RU" sz="2700" dirty="0" err="1" smtClean="0"/>
              <a:t>робочої</a:t>
            </a:r>
            <a:r>
              <a:rPr lang="ru-RU" sz="2700" dirty="0" smtClean="0"/>
              <a:t> </a:t>
            </a:r>
            <a:r>
              <a:rPr lang="ru-RU" sz="2700" dirty="0" err="1" smtClean="0"/>
              <a:t>сили</a:t>
            </a:r>
            <a:r>
              <a:rPr lang="ru-RU" sz="2700" dirty="0" smtClean="0"/>
              <a:t> для </a:t>
            </a:r>
            <a:r>
              <a:rPr lang="ru-RU" sz="2700" dirty="0" err="1" smtClean="0"/>
              <a:t>структурної</a:t>
            </a:r>
            <a:r>
              <a:rPr lang="ru-RU" sz="2700" dirty="0" smtClean="0"/>
              <a:t> </a:t>
            </a:r>
            <a:r>
              <a:rPr lang="ru-RU" sz="2700" dirty="0" err="1" smtClean="0"/>
              <a:t>перебудови</a:t>
            </a: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err="1" smtClean="0"/>
              <a:t>економіки</a:t>
            </a:r>
            <a:r>
              <a:rPr lang="ru-RU" sz="2700" dirty="0" smtClean="0"/>
              <a:t>; </a:t>
            </a:r>
            <a:r>
              <a:rPr lang="ru-RU" sz="2700" dirty="0" err="1" smtClean="0"/>
              <a:t>зростання</a:t>
            </a:r>
            <a:r>
              <a:rPr lang="ru-RU" sz="2700" dirty="0" smtClean="0"/>
              <a:t> </a:t>
            </a:r>
            <a:r>
              <a:rPr lang="ru-RU" sz="2700" dirty="0" err="1" smtClean="0"/>
              <a:t>конкуренції</a:t>
            </a:r>
            <a:r>
              <a:rPr lang="ru-RU" sz="2700" dirty="0" smtClean="0"/>
              <a:t> </a:t>
            </a:r>
            <a:r>
              <a:rPr lang="ru-RU" sz="2700" dirty="0" err="1" smtClean="0"/>
              <a:t>між</a:t>
            </a:r>
            <a:r>
              <a:rPr lang="ru-RU" sz="2700" dirty="0" smtClean="0"/>
              <a:t> </a:t>
            </a:r>
            <a:r>
              <a:rPr lang="ru-RU" sz="2700" dirty="0" err="1" smtClean="0"/>
              <a:t>працівниками</a:t>
            </a:r>
            <a:r>
              <a:rPr lang="ru-RU" sz="2700" dirty="0" smtClean="0"/>
              <a:t>; </a:t>
            </a:r>
            <a:r>
              <a:rPr lang="ru-RU" sz="2700" dirty="0" err="1" smtClean="0"/>
              <a:t>стимулювання</a:t>
            </a: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err="1" smtClean="0"/>
              <a:t>підвищення</a:t>
            </a:r>
            <a:r>
              <a:rPr lang="ru-RU" sz="2700" dirty="0" smtClean="0"/>
              <a:t> </a:t>
            </a:r>
            <a:r>
              <a:rPr lang="ru-RU" sz="2700" dirty="0" err="1" smtClean="0"/>
              <a:t>інтенсивності</a:t>
            </a:r>
            <a:r>
              <a:rPr lang="ru-RU" sz="2700" dirty="0" smtClean="0"/>
              <a:t> та </a:t>
            </a:r>
            <a:r>
              <a:rPr lang="ru-RU" sz="2700" dirty="0" err="1" smtClean="0"/>
              <a:t>продуктивності</a:t>
            </a:r>
            <a:r>
              <a:rPr lang="ru-RU" sz="2700" dirty="0" smtClean="0"/>
              <a:t> </a:t>
            </a:r>
            <a:r>
              <a:rPr lang="ru-RU" sz="2700" dirty="0" err="1" smtClean="0"/>
              <a:t>праці</a:t>
            </a:r>
            <a:r>
              <a:rPr lang="ru-RU" sz="2700" dirty="0" smtClean="0"/>
              <a:t>; </a:t>
            </a:r>
            <a:r>
              <a:rPr lang="ru-RU" sz="2700" dirty="0" err="1" smtClean="0"/>
              <a:t>можливість</a:t>
            </a:r>
            <a:r>
              <a:rPr lang="ru-RU" sz="2700" dirty="0" smtClean="0"/>
              <a:t> для </a:t>
            </a:r>
            <a:br>
              <a:rPr lang="ru-RU" sz="2700" dirty="0" smtClean="0"/>
            </a:br>
            <a:r>
              <a:rPr lang="ru-RU" sz="2700" dirty="0" err="1" smtClean="0"/>
              <a:t>безробітного</a:t>
            </a:r>
            <a:r>
              <a:rPr lang="ru-RU" sz="2700" dirty="0" smtClean="0"/>
              <a:t> </a:t>
            </a:r>
            <a:r>
              <a:rPr lang="ru-RU" sz="2700" dirty="0" err="1" smtClean="0"/>
              <a:t>використати</a:t>
            </a:r>
            <a:r>
              <a:rPr lang="ru-RU" sz="2700" dirty="0" smtClean="0"/>
              <a:t> перерву в </a:t>
            </a:r>
            <a:r>
              <a:rPr lang="ru-RU" sz="2700" dirty="0" err="1" smtClean="0"/>
              <a:t>зайнятості</a:t>
            </a:r>
            <a:r>
              <a:rPr lang="ru-RU" sz="2700" dirty="0" smtClean="0"/>
              <a:t> для </a:t>
            </a:r>
            <a:r>
              <a:rPr lang="ru-RU" sz="2700" dirty="0" err="1" smtClean="0"/>
              <a:t>власного</a:t>
            </a:r>
            <a:r>
              <a:rPr lang="ru-RU" sz="2700" dirty="0" smtClean="0"/>
              <a:t> </a:t>
            </a:r>
            <a:r>
              <a:rPr lang="ru-RU" sz="2700" dirty="0" err="1" smtClean="0"/>
              <a:t>перенавчання</a:t>
            </a:r>
            <a:r>
              <a:rPr lang="ru-RU" sz="2700" dirty="0" smtClean="0"/>
              <a:t> та  </a:t>
            </a:r>
            <a:r>
              <a:rPr lang="ru-RU" sz="2700" dirty="0" err="1" smtClean="0"/>
              <a:t>підвищення</a:t>
            </a:r>
            <a:r>
              <a:rPr lang="ru-RU" sz="2700" dirty="0" smtClean="0"/>
              <a:t> </a:t>
            </a:r>
            <a:r>
              <a:rPr lang="ru-RU" sz="2700" dirty="0" err="1" smtClean="0"/>
              <a:t>рівня</a:t>
            </a:r>
            <a:r>
              <a:rPr lang="ru-RU" sz="2700" dirty="0" smtClean="0"/>
              <a:t> </a:t>
            </a:r>
            <a:r>
              <a:rPr lang="ru-RU" sz="2700" dirty="0" err="1" smtClean="0"/>
              <a:t>освіти</a:t>
            </a:r>
            <a:r>
              <a:rPr lang="ru-RU" sz="2700" dirty="0" smtClean="0"/>
              <a:t>.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285728"/>
            <a:ext cx="7772400" cy="15001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</a:rPr>
              <a:t>Позитивні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</a:rPr>
              <a:t>наслідки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</a:rPr>
              <a:t>безробіття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  <p:transition advTm="5516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3008313" cy="798496"/>
          </a:xfrm>
        </p:spPr>
        <p:txBody>
          <a:bodyPr anchor="ctr">
            <a:norm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Висновок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rmAutofit/>
          </a:bodyPr>
          <a:lstStyle/>
          <a:p>
            <a:r>
              <a:rPr lang="uk-UA" sz="1600" b="1" dirty="0" smtClean="0">
                <a:solidFill>
                  <a:schemeClr val="bg1"/>
                </a:solidFill>
              </a:rPr>
              <a:t>Отже, високий рівень безробіття - це проблема, яку потрібно вирішувати і яка потребує глибокого наукового аналізу та вироблення на цій основі практичних рекомендацій, які можуть використовуватися для розробки і реалізації ефективної соціально-економічної політики, направленої на забезпечення продуктивної зайнятості економічно активного населення країни, зменшення рівня безробіття до мінімального соціально-допустимого рівня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563959_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29124" y="1428736"/>
            <a:ext cx="4214842" cy="4429156"/>
          </a:xfrm>
        </p:spPr>
      </p:pic>
    </p:spTree>
  </p:cSld>
  <p:clrMapOvr>
    <a:masterClrMapping/>
  </p:clrMapOvr>
  <p:transition advTm="11266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3656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58346" cy="1857364"/>
          </a:xfrm>
        </p:spPr>
        <p:txBody>
          <a:bodyPr>
            <a:normAutofit/>
          </a:bodyPr>
          <a:lstStyle/>
          <a:p>
            <a:r>
              <a:rPr lang="ru-RU" sz="3200" b="1" u="sng" dirty="0" err="1" smtClean="0">
                <a:solidFill>
                  <a:srgbClr val="C00000"/>
                </a:solidFill>
              </a:rPr>
              <a:t>Безробіття</a:t>
            </a:r>
            <a:r>
              <a:rPr lang="ru-RU" sz="3200" b="1" u="sng" dirty="0" smtClean="0">
                <a:solidFill>
                  <a:srgbClr val="C00000"/>
                </a:solidFill>
              </a:rPr>
              <a:t> </a:t>
            </a:r>
            <a:r>
              <a:rPr lang="ru-RU" sz="3200" b="1" dirty="0" smtClean="0">
                <a:solidFill>
                  <a:srgbClr val="C00000"/>
                </a:solidFill>
              </a:rPr>
              <a:t>- </a:t>
            </a:r>
            <a:r>
              <a:rPr lang="ru-RU" sz="3200" b="1" dirty="0" err="1" smtClean="0">
                <a:solidFill>
                  <a:srgbClr val="C00000"/>
                </a:solidFill>
              </a:rPr>
              <a:t>це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соціально-економічне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явище</a:t>
            </a:r>
            <a:r>
              <a:rPr lang="ru-RU" sz="3200" b="1" dirty="0" smtClean="0">
                <a:solidFill>
                  <a:srgbClr val="C00000"/>
                </a:solidFill>
              </a:rPr>
              <a:t>, за </a:t>
            </a:r>
            <a:r>
              <a:rPr lang="ru-RU" sz="3200" b="1" dirty="0" err="1" smtClean="0">
                <a:solidFill>
                  <a:srgbClr val="C00000"/>
                </a:solidFill>
              </a:rPr>
              <a:t>якого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частина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працездатного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населення</a:t>
            </a:r>
            <a:r>
              <a:rPr lang="ru-RU" sz="3200" b="1" dirty="0" smtClean="0">
                <a:solidFill>
                  <a:srgbClr val="C00000"/>
                </a:solidFill>
              </a:rPr>
              <a:t> не </a:t>
            </a:r>
            <a:r>
              <a:rPr lang="ru-RU" sz="3200" b="1" dirty="0" err="1" smtClean="0">
                <a:solidFill>
                  <a:srgbClr val="C00000"/>
                </a:solidFill>
              </a:rPr>
              <a:t>може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знайти</a:t>
            </a:r>
            <a:r>
              <a:rPr lang="ru-RU" sz="3200" b="1" dirty="0" smtClean="0">
                <a:solidFill>
                  <a:srgbClr val="C00000"/>
                </a:solidFill>
              </a:rPr>
              <a:t> роботу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rabota1111_oi_250x200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071670" y="1928802"/>
            <a:ext cx="4929221" cy="4214842"/>
          </a:xfrm>
        </p:spPr>
      </p:pic>
    </p:spTree>
  </p:cSld>
  <p:clrMapOvr>
    <a:masterClrMapping/>
  </p:clrMapOvr>
  <p:transition advTm="6906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Види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безробіття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3" descr="Безробіття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2223852"/>
            <a:ext cx="8229600" cy="3278659"/>
          </a:xfrm>
        </p:spPr>
      </p:pic>
    </p:spTree>
  </p:cSld>
  <p:clrMapOvr>
    <a:masterClrMapping/>
  </p:clrMapOvr>
  <p:transition advTm="5063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71451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Рівень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безробіття</a:t>
            </a:r>
            <a:r>
              <a:rPr lang="ru-RU" b="1" dirty="0" smtClean="0">
                <a:solidFill>
                  <a:schemeClr val="bg1"/>
                </a:solidFill>
              </a:rPr>
              <a:t> в </a:t>
            </a:r>
            <a:r>
              <a:rPr lang="ru-RU" b="1" dirty="0" err="1" smtClean="0">
                <a:solidFill>
                  <a:schemeClr val="bg1"/>
                </a:solidFill>
              </a:rPr>
              <a:t>Україні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в</a:t>
            </a:r>
            <a:r>
              <a:rPr lang="ru-RU" b="1" dirty="0" smtClean="0">
                <a:solidFill>
                  <a:schemeClr val="bg1"/>
                </a:solidFill>
              </a:rPr>
              <a:t> 2012 </a:t>
            </a:r>
            <a:r>
              <a:rPr lang="ru-RU" b="1" dirty="0" err="1" smtClean="0">
                <a:solidFill>
                  <a:schemeClr val="bg1"/>
                </a:solidFill>
              </a:rPr>
              <a:t>році</a:t>
            </a:r>
            <a:r>
              <a:rPr lang="ru-RU" b="1" dirty="0" smtClean="0">
                <a:solidFill>
                  <a:schemeClr val="bg1"/>
                </a:solidFill>
              </a:rPr>
              <a:t> становив </a:t>
            </a:r>
            <a:r>
              <a:rPr lang="ru-RU" b="1" dirty="0" err="1" smtClean="0">
                <a:solidFill>
                  <a:schemeClr val="bg1"/>
                </a:solidFill>
              </a:rPr>
              <a:t>вісім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відсотків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39-job-nujn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5852" y="2428868"/>
            <a:ext cx="6643734" cy="4071966"/>
          </a:xfrm>
        </p:spPr>
      </p:pic>
    </p:spTree>
  </p:cSld>
  <p:clrMapOvr>
    <a:masterClrMapping/>
  </p:clrMapOvr>
  <p:transition advTm="3547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571612"/>
            <a:ext cx="7772400" cy="30765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 </a:t>
            </a:r>
            <a:r>
              <a:rPr lang="ru-RU" dirty="0" err="1" smtClean="0">
                <a:solidFill>
                  <a:srgbClr val="C00000"/>
                </a:solidFill>
              </a:rPr>
              <a:t>даними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Держстату</a:t>
            </a:r>
            <a:r>
              <a:rPr lang="ru-RU" dirty="0" smtClean="0">
                <a:solidFill>
                  <a:srgbClr val="C00000"/>
                </a:solidFill>
              </a:rPr>
              <a:t>, на 1 </a:t>
            </a:r>
            <a:r>
              <a:rPr lang="ru-RU" dirty="0" err="1" smtClean="0">
                <a:solidFill>
                  <a:srgbClr val="C00000"/>
                </a:solidFill>
              </a:rPr>
              <a:t>березня</a:t>
            </a:r>
            <a:r>
              <a:rPr lang="ru-RU" dirty="0" smtClean="0">
                <a:solidFill>
                  <a:srgbClr val="C00000"/>
                </a:solidFill>
              </a:rPr>
              <a:t> 2013 року в </a:t>
            </a:r>
            <a:r>
              <a:rPr lang="ru-RU" dirty="0" err="1" smtClean="0">
                <a:solidFill>
                  <a:srgbClr val="C00000"/>
                </a:solidFill>
              </a:rPr>
              <a:t>Державній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службі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зайнятості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було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зареєстровано</a:t>
            </a:r>
            <a:r>
              <a:rPr lang="ru-RU" dirty="0" smtClean="0">
                <a:solidFill>
                  <a:srgbClr val="C00000"/>
                </a:solidFill>
              </a:rPr>
              <a:t> 589,1 тис. </a:t>
            </a:r>
            <a:r>
              <a:rPr lang="ru-RU" dirty="0" err="1" smtClean="0">
                <a:solidFill>
                  <a:srgbClr val="C00000"/>
                </a:solidFill>
              </a:rPr>
              <a:t>Безробітних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4657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Найбільш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уразливими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виявилися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чоловіки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у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віці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25-29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років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серед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них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показник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безробіття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становив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понад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10%.</a:t>
            </a:r>
            <a:b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06408" y="2857496"/>
            <a:ext cx="5731184" cy="3571900"/>
          </a:xfrm>
        </p:spPr>
      </p:pic>
    </p:spTree>
  </p:cSld>
  <p:clrMapOvr>
    <a:masterClrMapping/>
  </p:clrMapOvr>
  <p:transition advTm="4734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154230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rgbClr val="FFFF00"/>
                </a:solidFill>
              </a:rPr>
              <a:t>Чисельність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економічно</a:t>
            </a:r>
            <a:r>
              <a:rPr lang="ru-RU" sz="2400" dirty="0" smtClean="0">
                <a:solidFill>
                  <a:srgbClr val="FFFF00"/>
                </a:solidFill>
              </a:rPr>
              <a:t> активного </a:t>
            </a:r>
            <a:r>
              <a:rPr lang="ru-RU" sz="2400" dirty="0" err="1" smtClean="0">
                <a:solidFill>
                  <a:srgbClr val="FFFF00"/>
                </a:solidFill>
              </a:rPr>
              <a:t>населення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віком</a:t>
            </a:r>
            <a:r>
              <a:rPr lang="ru-RU" sz="2400" dirty="0" smtClean="0">
                <a:solidFill>
                  <a:srgbClr val="FFFF00"/>
                </a:solidFill>
              </a:rPr>
              <a:t> 15-70 </a:t>
            </a:r>
            <a:r>
              <a:rPr lang="ru-RU" sz="2400" dirty="0" err="1" smtClean="0">
                <a:solidFill>
                  <a:srgbClr val="FFFF00"/>
                </a:solidFill>
              </a:rPr>
              <a:t>років</a:t>
            </a:r>
            <a:r>
              <a:rPr lang="ru-RU" sz="2400" dirty="0" smtClean="0">
                <a:solidFill>
                  <a:srgbClr val="FFFF00"/>
                </a:solidFill>
              </a:rPr>
              <a:t> становила 22,2 млн. </a:t>
            </a:r>
            <a:r>
              <a:rPr lang="ru-RU" sz="2400" dirty="0" err="1" smtClean="0">
                <a:solidFill>
                  <a:srgbClr val="FFFF00"/>
                </a:solidFill>
              </a:rPr>
              <a:t>осіб</a:t>
            </a:r>
            <a:r>
              <a:rPr lang="ru-RU" sz="2400" dirty="0" smtClean="0">
                <a:solidFill>
                  <a:srgbClr val="FFFF00"/>
                </a:solidFill>
              </a:rPr>
              <a:t>, </a:t>
            </a:r>
            <a:r>
              <a:rPr lang="ru-RU" sz="2400" dirty="0" err="1" smtClean="0">
                <a:solidFill>
                  <a:srgbClr val="FFFF00"/>
                </a:solidFill>
              </a:rPr>
              <a:t>з</a:t>
            </a:r>
            <a:r>
              <a:rPr lang="ru-RU" sz="2400" dirty="0" smtClean="0">
                <a:solidFill>
                  <a:srgbClr val="FFFF00"/>
                </a:solidFill>
              </a:rPr>
              <a:t> них 20,4 млн. </a:t>
            </a:r>
            <a:r>
              <a:rPr lang="ru-RU" sz="2400" dirty="0" err="1" smtClean="0">
                <a:solidFill>
                  <a:srgbClr val="FFFF00"/>
                </a:solidFill>
              </a:rPr>
              <a:t>осіб</a:t>
            </a:r>
            <a:r>
              <a:rPr lang="ru-RU" sz="2400" dirty="0" smtClean="0">
                <a:solidFill>
                  <a:srgbClr val="FFFF00"/>
                </a:solidFill>
              </a:rPr>
              <a:t>, </a:t>
            </a:r>
            <a:r>
              <a:rPr lang="ru-RU" sz="2400" dirty="0" err="1" smtClean="0">
                <a:solidFill>
                  <a:srgbClr val="FFFF00"/>
                </a:solidFill>
              </a:rPr>
              <a:t>або</a:t>
            </a:r>
            <a:r>
              <a:rPr lang="ru-RU" sz="2400" dirty="0" smtClean="0">
                <a:solidFill>
                  <a:srgbClr val="FFFF00"/>
                </a:solidFill>
              </a:rPr>
              <a:t> 92,1 %, </a:t>
            </a:r>
            <a:r>
              <a:rPr lang="ru-RU" sz="2400" dirty="0" err="1" smtClean="0">
                <a:solidFill>
                  <a:srgbClr val="FFFF00"/>
                </a:solidFill>
              </a:rPr>
              <a:t>були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зайняті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економічною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діяльністю</a:t>
            </a:r>
            <a:r>
              <a:rPr lang="ru-RU" sz="2400" dirty="0" smtClean="0">
                <a:solidFill>
                  <a:srgbClr val="FFFF00"/>
                </a:solidFill>
              </a:rPr>
              <a:t>, </a:t>
            </a:r>
            <a:r>
              <a:rPr lang="ru-RU" sz="2400" dirty="0" err="1" smtClean="0">
                <a:solidFill>
                  <a:srgbClr val="FFFF00"/>
                </a:solidFill>
              </a:rPr>
              <a:t>решта</a:t>
            </a:r>
            <a:r>
              <a:rPr lang="ru-RU" sz="2400" dirty="0" smtClean="0">
                <a:solidFill>
                  <a:srgbClr val="FFFF00"/>
                </a:solidFill>
              </a:rPr>
              <a:t> — не </a:t>
            </a:r>
            <a:r>
              <a:rPr lang="ru-RU" sz="2400" dirty="0" err="1" smtClean="0">
                <a:solidFill>
                  <a:srgbClr val="FFFF00"/>
                </a:solidFill>
              </a:rPr>
              <a:t>мали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роботи</a:t>
            </a:r>
            <a:r>
              <a:rPr lang="ru-RU" sz="2400" dirty="0" smtClean="0">
                <a:solidFill>
                  <a:srgbClr val="FFFF00"/>
                </a:solidFill>
              </a:rPr>
              <a:t>, </a:t>
            </a:r>
            <a:r>
              <a:rPr lang="ru-RU" sz="2400" dirty="0" err="1" smtClean="0">
                <a:solidFill>
                  <a:srgbClr val="FFFF00"/>
                </a:solidFill>
              </a:rPr>
              <a:t>але</a:t>
            </a:r>
            <a:r>
              <a:rPr lang="ru-RU" sz="2400" dirty="0" smtClean="0">
                <a:solidFill>
                  <a:srgbClr val="FFFF00"/>
                </a:solidFill>
              </a:rPr>
              <a:t> активно </a:t>
            </a:r>
            <a:r>
              <a:rPr lang="ru-RU" sz="2400" dirty="0" err="1" smtClean="0">
                <a:solidFill>
                  <a:srgbClr val="FFFF00"/>
                </a:solidFill>
              </a:rPr>
              <a:t>її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шукали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images (3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7290" y="2285992"/>
            <a:ext cx="6429420" cy="4007068"/>
          </a:xfrm>
        </p:spPr>
      </p:pic>
    </p:spTree>
  </p:cSld>
  <p:clrMapOvr>
    <a:masterClrMapping/>
  </p:clrMapOvr>
  <p:transition advTm="8344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725602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</a:rPr>
              <a:t>Сукупна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пропозиція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праці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сукупний</a:t>
            </a:r>
            <a:r>
              <a:rPr lang="ru-RU" sz="3600" b="1" dirty="0" smtClean="0">
                <a:solidFill>
                  <a:schemeClr val="bg1"/>
                </a:solidFill>
              </a:rPr>
              <a:t> попит на </a:t>
            </a:r>
            <a:r>
              <a:rPr lang="ru-RU" sz="3600" b="1" dirty="0" err="1" smtClean="0">
                <a:solidFill>
                  <a:schemeClr val="bg1"/>
                </a:solidFill>
              </a:rPr>
              <a:t>працю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середньомісячна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заробітна</a:t>
            </a:r>
            <a:r>
              <a:rPr lang="ru-RU" sz="3600" b="1" dirty="0" smtClean="0">
                <a:solidFill>
                  <a:schemeClr val="bg1"/>
                </a:solidFill>
              </a:rPr>
              <a:t> плата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2071679"/>
          <a:ext cx="8215370" cy="4533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992"/>
                <a:gridCol w="2424692"/>
                <a:gridCol w="2053843"/>
                <a:gridCol w="2053843"/>
              </a:tblGrid>
              <a:tr h="171809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solidFill>
                            <a:schemeClr val="bg1"/>
                          </a:solidFill>
                        </a:rPr>
                        <a:t>Рік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Сукупна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пропозиція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праці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чисельність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економічно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активного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населення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тис.о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Сукупний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попит на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працю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кількість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робочих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місць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),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тис.од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Середньомісячна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заробітна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плата (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скоригована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на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індекс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споживача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цін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22280,8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20860,7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грн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</a:p>
                  </a:txBody>
                  <a:tcPr marL="0" marR="0" marT="0" marB="0"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2006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22245,4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20860,7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грн. </a:t>
                      </a:r>
                    </a:p>
                  </a:txBody>
                  <a:tcPr marL="0" marR="0" marT="0" marB="0"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22322,3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21069,8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грн. </a:t>
                      </a:r>
                    </a:p>
                  </a:txBody>
                  <a:tcPr marL="0" marR="0" marT="0" marB="0"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2008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22397,4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21059,9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грн. </a:t>
                      </a:r>
                    </a:p>
                  </a:txBody>
                  <a:tcPr marL="0" marR="0" marT="0" marB="0"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2009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22150,3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20259,4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грн. </a:t>
                      </a:r>
                    </a:p>
                  </a:txBody>
                  <a:tcPr marL="0" marR="0" marT="0" marB="0" anchor="ctr"/>
                </a:tc>
              </a:tr>
              <a:tr h="435488">
                <a:tc>
                  <a:txBody>
                    <a:bodyPr/>
                    <a:lstStyle/>
                    <a:p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22051,6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20328,7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534,90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грн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 advTm="9859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Сукупний попит на працю,середньомісячна заробітна плата за 2005-2010 р.</a:t>
            </a:r>
            <a:endParaRPr lang="ru-RU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214282" y="1714488"/>
          <a:ext cx="4429156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500562" y="1714488"/>
          <a:ext cx="4186239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4859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224</Words>
  <PresentationFormat>Экран (4:3)</PresentationFormat>
  <Paragraphs>58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Безробіття в Україні</vt:lpstr>
      <vt:lpstr>Безробіття - це соціально-економічне явище, за якого частина працездатного населення не може знайти роботу</vt:lpstr>
      <vt:lpstr>Види безробіття</vt:lpstr>
      <vt:lpstr>Рівень безробіття в Україні в 2012 році становив вісім відсотків </vt:lpstr>
      <vt:lpstr>За даними Держстату, на 1 березня 2013 року в Державній службі зайнятості було зареєстровано 589,1 тис. Безробітних</vt:lpstr>
      <vt:lpstr>Найбільш уразливими виявилися чоловіки у віці 25-29 років, серед них показник безробіття становив понад 10%. </vt:lpstr>
      <vt:lpstr>Чисельність економічно активного населення віком 15-70 років становила 22,2 млн. осіб, з них 20,4 млн. осіб, або 92,1 %, були зайняті економічною діяльністю, решта — не мали роботи, але активно її шукали.</vt:lpstr>
      <vt:lpstr>Сукупна пропозиція праці, сукупний попит на працю, середньомісячна заробітна плата</vt:lpstr>
      <vt:lpstr>Сукупний попит на працю,середньомісячна заробітна плата за 2005-2010 р.</vt:lpstr>
      <vt:lpstr>Сукупна пропозиція праці(чисельність економічно активного населення)тис.осіб</vt:lpstr>
      <vt:lpstr>48, 7% безробітних серед загальної маси непрацюючого населення – молодь. </vt:lpstr>
      <vt:lpstr>1) соціальні: посилення соціальної  напруги; загострення кримінальної ситуації; зростання кількості психічних  захворювань; посилення соціальної диференціації; падіння трудової  активності; 2) економічні наслідки: скорочення податкових надходжень;  зменшення ВВП країни; падіння життєвого рівня, втрата кваліфікації  безробітними; зростання витрат на допомогу безробітним; скорочення  виробництва.</vt:lpstr>
      <vt:lpstr>1) соціальні: підвищення соціальної  цінності робочого місця; збільшення особистого вільного часу та свободи вибору місця роботи; зростання соціальної значущості та цінності праці;  2) економічні: створення резерву робочої сили для структурної перебудови  економіки; зростання конкуренції між працівниками; стимулювання  підвищення інтенсивності та продуктивності праці; можливість для  безробітного використати перерву в зайнятості для власного перенавчання та  підвищення рівня освіти. </vt:lpstr>
      <vt:lpstr>Висновок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Що таке безробіття?</dc:title>
  <cp:lastModifiedBy>Лисенко Наталя</cp:lastModifiedBy>
  <cp:revision>28</cp:revision>
  <dcterms:modified xsi:type="dcterms:W3CDTF">2013-05-14T15:06:48Z</dcterms:modified>
</cp:coreProperties>
</file>